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6" r:id="rId4"/>
    <p:sldId id="258" r:id="rId5"/>
    <p:sldId id="259" r:id="rId6"/>
    <p:sldId id="260" r:id="rId7"/>
    <p:sldId id="261" r:id="rId8"/>
    <p:sldId id="262" r:id="rId9"/>
    <p:sldId id="257" r:id="rId10"/>
    <p:sldId id="263" r:id="rId11"/>
    <p:sldId id="264" r:id="rId12"/>
    <p:sldId id="265" r:id="rId13"/>
    <p:sldId id="269" r:id="rId14"/>
    <p:sldId id="268"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52" autoAdjust="0"/>
    <p:restoredTop sz="94659" autoAdjust="0"/>
  </p:normalViewPr>
  <p:slideViewPr>
    <p:cSldViewPr>
      <p:cViewPr varScale="1">
        <p:scale>
          <a:sx n="81" d="100"/>
          <a:sy n="81" d="100"/>
        </p:scale>
        <p:origin x="-1050" y="1062"/>
      </p:cViewPr>
      <p:guideLst>
        <p:guide orient="horz" pos="2160"/>
        <p:guide pos="2880"/>
      </p:guideLst>
    </p:cSldViewPr>
  </p:slideViewPr>
  <p:outlineViewPr>
    <p:cViewPr>
      <p:scale>
        <a:sx n="33" d="100"/>
        <a:sy n="33" d="100"/>
      </p:scale>
      <p:origin x="48" y="1594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29.02.2012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29.02.2012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29.02.2012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29.02.2012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29.02.2012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29.02.2012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29.02.2012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29.02.2012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29.02.2012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29.02.2012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29.02.2012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85000">
              <a:srgbClr val="CCCCFF">
                <a:alpha val="33000"/>
              </a:srgbClr>
            </a:gs>
            <a:gs pos="17999">
              <a:srgbClr val="99CCFF"/>
            </a:gs>
            <a:gs pos="36000">
              <a:srgbClr val="9966FF"/>
            </a:gs>
            <a:gs pos="61000">
              <a:srgbClr val="CC99FF"/>
            </a:gs>
            <a:gs pos="82001">
              <a:srgbClr val="99CCFF"/>
            </a:gs>
            <a:gs pos="100000">
              <a:srgbClr val="CCCC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29.02.2012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5.xml"/><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5.xml"/><Relationship Id="rId5" Type="http://schemas.openxmlformats.org/officeDocument/2006/relationships/image" Target="../media/image30.jpeg"/><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5.xml"/><Relationship Id="rId5" Type="http://schemas.openxmlformats.org/officeDocument/2006/relationships/image" Target="../media/image34.jpeg"/><Relationship Id="rId4" Type="http://schemas.openxmlformats.org/officeDocument/2006/relationships/image" Target="../media/image33.jpeg"/></Relationships>
</file>

<file path=ppt/slides/_rels/slide1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5.xml"/><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5.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5.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5.xml"/><Relationship Id="rId5" Type="http://schemas.openxmlformats.org/officeDocument/2006/relationships/image" Target="../media/image23.jpeg"/><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p:txBody>
          <a:bodyPr>
            <a:noAutofit/>
          </a:bodyPr>
          <a:lstStyle/>
          <a:p>
            <a:r>
              <a:rPr lang="ru-RU" sz="3600" b="1" dirty="0" err="1" smtClean="0">
                <a:solidFill>
                  <a:srgbClr val="C00000"/>
                </a:solidFill>
              </a:rPr>
              <a:t>Музейларда</a:t>
            </a:r>
            <a:r>
              <a:rPr lang="ru-RU" sz="3600" b="1" dirty="0" smtClean="0">
                <a:solidFill>
                  <a:srgbClr val="C00000"/>
                </a:solidFill>
              </a:rPr>
              <a:t> </a:t>
            </a:r>
            <a:r>
              <a:rPr lang="ru-RU" sz="3600" b="1" dirty="0" err="1" smtClean="0">
                <a:solidFill>
                  <a:srgbClr val="C00000"/>
                </a:solidFill>
              </a:rPr>
              <a:t>туган</a:t>
            </a:r>
            <a:r>
              <a:rPr lang="ru-RU" sz="3600" b="1" dirty="0" smtClean="0">
                <a:solidFill>
                  <a:srgbClr val="C00000"/>
                </a:solidFill>
              </a:rPr>
              <a:t> як </a:t>
            </a:r>
            <a:br>
              <a:rPr lang="ru-RU" sz="3600" b="1" dirty="0" smtClean="0">
                <a:solidFill>
                  <a:srgbClr val="C00000"/>
                </a:solidFill>
              </a:rPr>
            </a:br>
            <a:r>
              <a:rPr lang="ru-RU" sz="3600" b="1" dirty="0" err="1" smtClean="0">
                <a:solidFill>
                  <a:srgbClr val="C00000"/>
                </a:solidFill>
              </a:rPr>
              <a:t>тарихыны</a:t>
            </a:r>
            <a:r>
              <a:rPr lang="tt-RU" sz="3600" b="1" dirty="0" smtClean="0">
                <a:solidFill>
                  <a:srgbClr val="C00000"/>
                </a:solidFill>
              </a:rPr>
              <a:t>ң чагылышы</a:t>
            </a:r>
            <a:endParaRPr lang="ru-RU" sz="3600" b="1" dirty="0">
              <a:solidFill>
                <a:srgbClr val="C00000"/>
              </a:solidFill>
            </a:endParaRPr>
          </a:p>
        </p:txBody>
      </p:sp>
      <p:pic>
        <p:nvPicPr>
          <p:cNvPr id="16" name="Picture 4" descr="улителя2"/>
          <p:cNvPicPr>
            <a:picLocks noGrp="1" noChangeAspect="1" noChangeArrowheads="1"/>
          </p:cNvPicPr>
          <p:nvPr>
            <p:ph sz="quarter" idx="4"/>
          </p:nvPr>
        </p:nvPicPr>
        <p:blipFill>
          <a:blip r:embed="rId2" cstate="print">
            <a:lum bright="12000" contrast="30000"/>
          </a:blip>
          <a:srcRect/>
          <a:stretch>
            <a:fillRect/>
          </a:stretch>
        </p:blipFill>
        <p:spPr>
          <a:xfrm>
            <a:off x="1331640" y="3212976"/>
            <a:ext cx="6480720" cy="3240360"/>
          </a:xfrm>
          <a:prstGeom prst="rect">
            <a:avLst/>
          </a:prstGeom>
          <a:noFill/>
        </p:spPr>
      </p:pic>
      <p:sp>
        <p:nvSpPr>
          <p:cNvPr id="17" name="Содержимое 16"/>
          <p:cNvSpPr>
            <a:spLocks noGrp="1"/>
          </p:cNvSpPr>
          <p:nvPr>
            <p:ph sz="half" idx="2"/>
          </p:nvPr>
        </p:nvSpPr>
        <p:spPr>
          <a:xfrm>
            <a:off x="1115616" y="1484784"/>
            <a:ext cx="6984776" cy="3951288"/>
          </a:xfrm>
        </p:spPr>
        <p:txBody>
          <a:bodyPr>
            <a:normAutofit/>
          </a:bodyPr>
          <a:lstStyle/>
          <a:p>
            <a:pPr algn="ctr">
              <a:buNone/>
            </a:pPr>
            <a:r>
              <a:rPr lang="ru-RU" b="1" dirty="0" smtClean="0">
                <a:solidFill>
                  <a:srgbClr val="0000FF"/>
                </a:solidFill>
                <a:latin typeface="Times New Roman" pitchFamily="18" charset="0"/>
              </a:rPr>
              <a:t>     </a:t>
            </a:r>
            <a:r>
              <a:rPr lang="ru-RU" sz="2200" b="1" dirty="0" smtClean="0">
                <a:solidFill>
                  <a:srgbClr val="0000FF"/>
                </a:solidFill>
                <a:latin typeface="Times New Roman" pitchFamily="18" charset="0"/>
              </a:rPr>
              <a:t>Татарстан </a:t>
            </a:r>
            <a:r>
              <a:rPr lang="ru-RU" sz="2200" b="1" dirty="0" err="1" smtClean="0">
                <a:solidFill>
                  <a:srgbClr val="0000FF"/>
                </a:solidFill>
                <a:latin typeface="Times New Roman" pitchFamily="18" charset="0"/>
              </a:rPr>
              <a:t>Республикасы</a:t>
            </a:r>
            <a:r>
              <a:rPr lang="ru-RU" sz="2200" b="1" dirty="0" smtClean="0">
                <a:solidFill>
                  <a:srgbClr val="0000FF"/>
                </a:solidFill>
                <a:latin typeface="Times New Roman" pitchFamily="18" charset="0"/>
              </a:rPr>
              <a:t/>
            </a:r>
            <a:br>
              <a:rPr lang="ru-RU" sz="2200" b="1" dirty="0" smtClean="0">
                <a:solidFill>
                  <a:srgbClr val="0000FF"/>
                </a:solidFill>
                <a:latin typeface="Times New Roman" pitchFamily="18" charset="0"/>
              </a:rPr>
            </a:br>
            <a:r>
              <a:rPr lang="ru-RU" sz="2200" b="1" dirty="0" err="1" smtClean="0">
                <a:solidFill>
                  <a:srgbClr val="0000FF"/>
                </a:solidFill>
                <a:latin typeface="Times New Roman" pitchFamily="18" charset="0"/>
              </a:rPr>
              <a:t>Кукмара</a:t>
            </a:r>
            <a:r>
              <a:rPr lang="ru-RU" sz="2200" b="1" dirty="0" smtClean="0">
                <a:solidFill>
                  <a:srgbClr val="0000FF"/>
                </a:solidFill>
                <a:latin typeface="Times New Roman" pitchFamily="18" charset="0"/>
              </a:rPr>
              <a:t> </a:t>
            </a:r>
            <a:r>
              <a:rPr lang="ru-RU" sz="2200" b="1" dirty="0" err="1" smtClean="0">
                <a:solidFill>
                  <a:srgbClr val="0000FF"/>
                </a:solidFill>
                <a:latin typeface="Times New Roman" pitchFamily="18" charset="0"/>
              </a:rPr>
              <a:t>мунииципаль</a:t>
            </a:r>
            <a:r>
              <a:rPr lang="ru-RU" sz="2200" b="1" dirty="0" smtClean="0">
                <a:solidFill>
                  <a:srgbClr val="0000FF"/>
                </a:solidFill>
                <a:latin typeface="Times New Roman" pitchFamily="18" charset="0"/>
              </a:rPr>
              <a:t> районы </a:t>
            </a:r>
            <a:r>
              <a:rPr lang="ru-RU" sz="2200" b="1" dirty="0" err="1" smtClean="0">
                <a:solidFill>
                  <a:srgbClr val="0000FF"/>
                </a:solidFill>
                <a:latin typeface="Times New Roman" pitchFamily="18" charset="0"/>
              </a:rPr>
              <a:t>муниципаль</a:t>
            </a:r>
            <a:r>
              <a:rPr lang="ru-RU" sz="2200" b="1" dirty="0" smtClean="0">
                <a:solidFill>
                  <a:srgbClr val="0000FF"/>
                </a:solidFill>
                <a:latin typeface="Times New Roman" pitchFamily="18" charset="0"/>
              </a:rPr>
              <a:t> бюджет </a:t>
            </a:r>
            <a:r>
              <a:rPr lang="ru-RU" sz="2200" b="1" dirty="0" err="1" smtClean="0">
                <a:solidFill>
                  <a:srgbClr val="0000FF"/>
                </a:solidFill>
                <a:latin typeface="Times New Roman" pitchFamily="18" charset="0"/>
              </a:rPr>
              <a:t>белем</a:t>
            </a:r>
            <a:r>
              <a:rPr lang="ru-RU" sz="2200" b="1" dirty="0" smtClean="0">
                <a:solidFill>
                  <a:srgbClr val="0000FF"/>
                </a:solidFill>
                <a:latin typeface="Times New Roman" pitchFamily="18" charset="0"/>
              </a:rPr>
              <a:t> </a:t>
            </a:r>
            <a:r>
              <a:rPr lang="ru-RU" sz="2200" b="1" dirty="0" err="1" smtClean="0">
                <a:solidFill>
                  <a:srgbClr val="0000FF"/>
                </a:solidFill>
                <a:latin typeface="Times New Roman" pitchFamily="18" charset="0"/>
              </a:rPr>
              <a:t>бирү учреждениесе</a:t>
            </a:r>
            <a:r>
              <a:rPr lang="ru-RU" sz="2200" b="1" dirty="0" smtClean="0">
                <a:solidFill>
                  <a:srgbClr val="0000FF"/>
                </a:solidFill>
                <a:latin typeface="Times New Roman" pitchFamily="18" charset="0"/>
              </a:rPr>
              <a:t> «</a:t>
            </a:r>
            <a:r>
              <a:rPr lang="tt-RU" sz="2200" b="1" dirty="0" smtClean="0">
                <a:solidFill>
                  <a:srgbClr val="0000FF"/>
                </a:solidFill>
                <a:latin typeface="Times New Roman" pitchFamily="18" charset="0"/>
              </a:rPr>
              <a:t>Түбән Өскебаш авылы урта гомуми белем бирү мәктәбе</a:t>
            </a:r>
            <a:r>
              <a:rPr lang="ru-RU" b="1" dirty="0" smtClean="0">
                <a:solidFill>
                  <a:srgbClr val="0000FF"/>
                </a:solidFill>
                <a:latin typeface="Times New Roman" pitchFamily="18" charset="0"/>
              </a:rPr>
              <a:t>»</a:t>
            </a:r>
            <a:endParaRPr lang="ru-RU" dirty="0"/>
          </a:p>
        </p:txBody>
      </p:sp>
    </p:spTree>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iterate type="lt">
                                    <p:tmPct val="0"/>
                                  </p:iterate>
                                  <p:childTnLst>
                                    <p:set>
                                      <p:cBhvr>
                                        <p:cTn id="6" dur="1" fill="hold">
                                          <p:stCondLst>
                                            <p:cond delay="0"/>
                                          </p:stCondLst>
                                        </p:cTn>
                                        <p:tgtEl>
                                          <p:spTgt spid="16"/>
                                        </p:tgtEl>
                                        <p:attrNameLst>
                                          <p:attrName>style.visibility</p:attrName>
                                        </p:attrNameLst>
                                      </p:cBhvr>
                                      <p:to>
                                        <p:strVal val="visible"/>
                                      </p:to>
                                    </p:set>
                                    <p:anim calcmode="lin" valueType="num">
                                      <p:cBhvr>
                                        <p:cTn id="7" dur="5000" fill="hold"/>
                                        <p:tgtEl>
                                          <p:spTgt spid="16"/>
                                        </p:tgtEl>
                                        <p:attrNameLst>
                                          <p:attrName>ppt_w</p:attrName>
                                        </p:attrNameLst>
                                      </p:cBhvr>
                                      <p:tavLst>
                                        <p:tav tm="0">
                                          <p:val>
                                            <p:strVal val="#ppt_w+.3"/>
                                          </p:val>
                                        </p:tav>
                                        <p:tav tm="100000">
                                          <p:val>
                                            <p:strVal val="#ppt_w"/>
                                          </p:val>
                                        </p:tav>
                                      </p:tavLst>
                                    </p:anim>
                                    <p:anim calcmode="lin" valueType="num">
                                      <p:cBhvr>
                                        <p:cTn id="8" dur="5000" fill="hold"/>
                                        <p:tgtEl>
                                          <p:spTgt spid="16"/>
                                        </p:tgtEl>
                                        <p:attrNameLst>
                                          <p:attrName>ppt_h</p:attrName>
                                        </p:attrNameLst>
                                      </p:cBhvr>
                                      <p:tavLst>
                                        <p:tav tm="0">
                                          <p:val>
                                            <p:strVal val="#ppt_h"/>
                                          </p:val>
                                        </p:tav>
                                        <p:tav tm="100000">
                                          <p:val>
                                            <p:strVal val="#ppt_h"/>
                                          </p:val>
                                        </p:tav>
                                      </p:tavLst>
                                    </p:anim>
                                    <p:animEffect transition="in" filter="fade">
                                      <p:cBhvr>
                                        <p:cTn id="9" dur="5000"/>
                                        <p:tgtEl>
                                          <p:spTgt spid="16"/>
                                        </p:tgtEl>
                                      </p:cBhvr>
                                    </p:animEffect>
                                  </p:childTnLst>
                                </p:cTn>
                              </p:par>
                              <p:par>
                                <p:cTn id="10" presetID="20" presetClass="entr" presetSubtype="0" fill="hold" nodeType="withEffect">
                                  <p:stCondLst>
                                    <p:cond delay="0"/>
                                  </p:stCondLst>
                                  <p:iterate type="lt">
                                    <p:tmPct val="0"/>
                                  </p:iterate>
                                  <p:childTnLst>
                                    <p:set>
                                      <p:cBhvr>
                                        <p:cTn id="11" dur="1" fill="hold">
                                          <p:stCondLst>
                                            <p:cond delay="0"/>
                                          </p:stCondLst>
                                        </p:cTn>
                                        <p:tgtEl>
                                          <p:spTgt spid="16"/>
                                        </p:tgtEl>
                                        <p:attrNameLst>
                                          <p:attrName>style.visibility</p:attrName>
                                        </p:attrNameLst>
                                      </p:cBhvr>
                                      <p:to>
                                        <p:strVal val="visible"/>
                                      </p:to>
                                    </p:set>
                                    <p:animEffect transition="in" filter="wedge">
                                      <p:cBhvr>
                                        <p:cTn id="12" dur="2000"/>
                                        <p:tgtEl>
                                          <p:spTgt spid="16"/>
                                        </p:tgtEl>
                                      </p:cBhvr>
                                    </p:animEffect>
                                  </p:childTnLst>
                                </p:cTn>
                              </p:par>
                              <p:par>
                                <p:cTn id="13" presetID="18" presetClass="entr" presetSubtype="9" fill="hold" nodeType="withEffect">
                                  <p:stCondLst>
                                    <p:cond delay="0"/>
                                  </p:stCondLst>
                                  <p:childTnLst>
                                    <p:set>
                                      <p:cBhvr>
                                        <p:cTn id="14" dur="1" fill="hold">
                                          <p:stCondLst>
                                            <p:cond delay="0"/>
                                          </p:stCondLst>
                                        </p:cTn>
                                        <p:tgtEl>
                                          <p:spTgt spid="17">
                                            <p:txEl>
                                              <p:pRg st="0" end="0"/>
                                            </p:txEl>
                                          </p:spTgt>
                                        </p:tgtEl>
                                        <p:attrNameLst>
                                          <p:attrName>style.visibility</p:attrName>
                                        </p:attrNameLst>
                                      </p:cBhvr>
                                      <p:to>
                                        <p:strVal val="visible"/>
                                      </p:to>
                                    </p:set>
                                    <p:animEffect transition="in" filter="strips(upLeft)">
                                      <p:cBhvr>
                                        <p:cTn id="15" dur="20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332656"/>
            <a:ext cx="7200800" cy="936104"/>
          </a:xfrm>
        </p:spPr>
        <p:txBody>
          <a:bodyPr>
            <a:prstTxWarp prst="textDoubleWave1">
              <a:avLst>
                <a:gd name="adj1" fmla="val 418"/>
                <a:gd name="adj2" fmla="val 904"/>
              </a:avLst>
            </a:prstTxWarp>
          </a:bodyPr>
          <a:lstStyle/>
          <a:p>
            <a:r>
              <a:rPr lang="tt-RU" dirty="0" smtClean="0">
                <a:solidFill>
                  <a:schemeClr val="accent2"/>
                </a:solidFill>
                <a:latin typeface="Times New Roman" pitchFamily="18" charset="0"/>
                <a:cs typeface="Times New Roman" pitchFamily="18" charset="0"/>
              </a:rPr>
              <a:t>“Нумизматика”   бүлеге</a:t>
            </a:r>
            <a:endParaRPr lang="ru-RU" dirty="0">
              <a:solidFill>
                <a:schemeClr val="accent2"/>
              </a:solidFill>
            </a:endParaRPr>
          </a:p>
        </p:txBody>
      </p:sp>
      <p:sp>
        <p:nvSpPr>
          <p:cNvPr id="3" name="Текст 2"/>
          <p:cNvSpPr>
            <a:spLocks noGrp="1"/>
          </p:cNvSpPr>
          <p:nvPr>
            <p:ph type="body" idx="1"/>
          </p:nvPr>
        </p:nvSpPr>
        <p:spPr>
          <a:xfrm>
            <a:off x="251520" y="1700808"/>
            <a:ext cx="4256212" cy="1512168"/>
          </a:xfrm>
        </p:spPr>
        <p:txBody>
          <a:bodyPr>
            <a:normAutofit fontScale="92500" lnSpcReduction="20000"/>
          </a:bodyPr>
          <a:lstStyle/>
          <a:p>
            <a:pPr algn="just"/>
            <a:r>
              <a:rPr lang="tt-RU"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“Нумизматика”   бүлегендә борынгы  тимер, кәгазь акчалар, заемнар күп. Тарих дәресләрендә укучыларга күрсәтү өчен файдаланыла.</a:t>
            </a:r>
            <a:endParaRPr lang="ru-RU"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a:p>
            <a:pPr algn="just"/>
            <a:endParaRPr lang="ru-RU" dirty="0"/>
          </a:p>
        </p:txBody>
      </p:sp>
      <p:pic>
        <p:nvPicPr>
          <p:cNvPr id="14" name="Содержимое 13" descr="100_7947.JPG"/>
          <p:cNvPicPr>
            <a:picLocks noGrp="1" noChangeAspect="1"/>
          </p:cNvPicPr>
          <p:nvPr>
            <p:ph sz="quarter" idx="4"/>
          </p:nvPr>
        </p:nvPicPr>
        <p:blipFill>
          <a:blip r:embed="rId2" cstate="print"/>
          <a:stretch>
            <a:fillRect/>
          </a:stretch>
        </p:blipFill>
        <p:spPr>
          <a:xfrm>
            <a:off x="4716016" y="1268760"/>
            <a:ext cx="4041775" cy="30313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0" name="Picture 2" descr="IMG_0810"/>
          <p:cNvPicPr>
            <a:picLocks noChangeAspect="1" noChangeArrowheads="1"/>
          </p:cNvPicPr>
          <p:nvPr/>
        </p:nvPicPr>
        <p:blipFill>
          <a:blip r:embed="rId3" cstate="print"/>
          <a:srcRect/>
          <a:stretch>
            <a:fillRect/>
          </a:stretch>
        </p:blipFill>
        <p:spPr bwMode="auto">
          <a:xfrm>
            <a:off x="124088" y="3140968"/>
            <a:ext cx="3890760" cy="3096344"/>
          </a:xfrm>
          <a:prstGeom prst="rect">
            <a:avLst/>
          </a:prstGeom>
          <a:ln>
            <a:noFill/>
          </a:ln>
          <a:effectLst>
            <a:softEdge rad="112500"/>
          </a:effectLst>
        </p:spPr>
      </p:pic>
      <p:pic>
        <p:nvPicPr>
          <p:cNvPr id="16" name="Содержимое 6" descr="100_7941.JPG"/>
          <p:cNvPicPr>
            <a:picLocks noChangeAspect="1"/>
          </p:cNvPicPr>
          <p:nvPr/>
        </p:nvPicPr>
        <p:blipFill>
          <a:blip r:embed="rId4" cstate="print"/>
          <a:stretch>
            <a:fillRect/>
          </a:stretch>
        </p:blipFill>
        <p:spPr>
          <a:xfrm>
            <a:off x="3995936" y="3573016"/>
            <a:ext cx="3942225" cy="29566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5"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heckerboard(down)">
                                      <p:cBhvr>
                                        <p:cTn id="7" dur="2000"/>
                                        <p:tgtEl>
                                          <p:spTgt spid="16"/>
                                        </p:tgtEl>
                                      </p:cBhvr>
                                    </p:animEffect>
                                  </p:childTnLst>
                                </p:cTn>
                              </p:par>
                              <p:par>
                                <p:cTn id="8" presetID="29"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2000" fill="hold"/>
                                        <p:tgtEl>
                                          <p:spTgt spid="14"/>
                                        </p:tgtEl>
                                        <p:attrNameLst>
                                          <p:attrName>ppt_x</p:attrName>
                                        </p:attrNameLst>
                                      </p:cBhvr>
                                      <p:tavLst>
                                        <p:tav tm="0">
                                          <p:val>
                                            <p:strVal val="#ppt_x-.2"/>
                                          </p:val>
                                        </p:tav>
                                        <p:tav tm="100000">
                                          <p:val>
                                            <p:strVal val="#ppt_x"/>
                                          </p:val>
                                        </p:tav>
                                      </p:tavLst>
                                    </p:anim>
                                    <p:anim calcmode="lin" valueType="num">
                                      <p:cBhvr>
                                        <p:cTn id="11" dur="2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12" dur="2000"/>
                                        <p:tgtEl>
                                          <p:spTgt spid="14"/>
                                        </p:tgtEl>
                                      </p:cBhvr>
                                    </p:animEffect>
                                  </p:childTnLst>
                                </p:cTn>
                              </p:par>
                              <p:par>
                                <p:cTn id="13" presetID="55" presetClass="entr" presetSubtype="0" fill="hold" nodeType="withEffect">
                                  <p:stCondLst>
                                    <p:cond delay="0"/>
                                  </p:stCondLst>
                                  <p:childTnLst>
                                    <p:set>
                                      <p:cBhvr>
                                        <p:cTn id="14" dur="1" fill="hold">
                                          <p:stCondLst>
                                            <p:cond delay="0"/>
                                          </p:stCondLst>
                                        </p:cTn>
                                        <p:tgtEl>
                                          <p:spTgt spid="2050"/>
                                        </p:tgtEl>
                                        <p:attrNameLst>
                                          <p:attrName>style.visibility</p:attrName>
                                        </p:attrNameLst>
                                      </p:cBhvr>
                                      <p:to>
                                        <p:strVal val="visible"/>
                                      </p:to>
                                    </p:set>
                                    <p:anim calcmode="lin" valueType="num">
                                      <p:cBhvr>
                                        <p:cTn id="15" dur="2000" fill="hold"/>
                                        <p:tgtEl>
                                          <p:spTgt spid="2050"/>
                                        </p:tgtEl>
                                        <p:attrNameLst>
                                          <p:attrName>ppt_w</p:attrName>
                                        </p:attrNameLst>
                                      </p:cBhvr>
                                      <p:tavLst>
                                        <p:tav tm="0">
                                          <p:val>
                                            <p:strVal val="#ppt_w*0.70"/>
                                          </p:val>
                                        </p:tav>
                                        <p:tav tm="100000">
                                          <p:val>
                                            <p:strVal val="#ppt_w"/>
                                          </p:val>
                                        </p:tav>
                                      </p:tavLst>
                                    </p:anim>
                                    <p:anim calcmode="lin" valueType="num">
                                      <p:cBhvr>
                                        <p:cTn id="16" dur="2000" fill="hold"/>
                                        <p:tgtEl>
                                          <p:spTgt spid="2050"/>
                                        </p:tgtEl>
                                        <p:attrNameLst>
                                          <p:attrName>ppt_h</p:attrName>
                                        </p:attrNameLst>
                                      </p:cBhvr>
                                      <p:tavLst>
                                        <p:tav tm="0">
                                          <p:val>
                                            <p:strVal val="#ppt_h"/>
                                          </p:val>
                                        </p:tav>
                                        <p:tav tm="100000">
                                          <p:val>
                                            <p:strVal val="#ppt_h"/>
                                          </p:val>
                                        </p:tav>
                                      </p:tavLst>
                                    </p:anim>
                                    <p:animEffect transition="in" filter="fade">
                                      <p:cBhvr>
                                        <p:cTn id="1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4113" y="36692"/>
            <a:ext cx="8229600" cy="1016044"/>
          </a:xfrm>
        </p:spPr>
        <p:txBody>
          <a:bodyPr>
            <a:normAutofit fontScale="90000"/>
          </a:bodyPr>
          <a:lstStyle/>
          <a:p>
            <a:r>
              <a:rPr lang="tt-RU" dirty="0" smtClean="0">
                <a:solidFill>
                  <a:srgbClr val="FFFF00"/>
                </a:solidFill>
              </a:rPr>
              <a:t>Халкымның көндәлек тормышта кулланган әйберләре</a:t>
            </a:r>
            <a:endParaRPr lang="ru-RU" dirty="0">
              <a:solidFill>
                <a:srgbClr val="FFFF00"/>
              </a:solidFill>
            </a:endParaRPr>
          </a:p>
        </p:txBody>
      </p:sp>
      <p:sp>
        <p:nvSpPr>
          <p:cNvPr id="3" name="Текст 2"/>
          <p:cNvSpPr>
            <a:spLocks noGrp="1"/>
          </p:cNvSpPr>
          <p:nvPr>
            <p:ph type="body" idx="1"/>
          </p:nvPr>
        </p:nvSpPr>
        <p:spPr>
          <a:xfrm>
            <a:off x="323528" y="980728"/>
            <a:ext cx="4978896" cy="2664296"/>
          </a:xfrm>
        </p:spPr>
        <p:txBody>
          <a:bodyPr>
            <a:normAutofit fontScale="55000" lnSpcReduction="20000"/>
          </a:bodyPr>
          <a:lstStyle/>
          <a:p>
            <a:pPr algn="just"/>
            <a:r>
              <a:rPr lang="tt-RU" dirty="0" smtClean="0">
                <a:solidFill>
                  <a:srgbClr val="0070C0"/>
                </a:solidFill>
                <a:latin typeface="Times New Roman" pitchFamily="18" charset="0"/>
                <a:cs typeface="Times New Roman" pitchFamily="18" charset="0"/>
              </a:rPr>
              <a:t>Музейда сирәк очрый торган экспонатлар да бар. Бөек Ватан сугышында катнашкан авылдашларыбызның котелоклары, документлары, орден-медальләре, сугыштан язган хатлары  - әнә шундыйлардан. Музейда булучыларны биредә тупланган эш коралларыннан –кул тегермәне, туку орчыклары, жилпуч,  җеп эрләгеч, агач көрәк, чабагач, урак, май язгыч, киле, шулай ук тормыш-көнкүреш кирәк-яракларыннан төрле керосин лампалары, шахтер лампасы, керосинка, төрле йозаклар, сәгатьләр, кайчы, үлчәүләр, бизмән, кистән, әбиләребезнең кул эшләреннән челтәр , чигүләр, сугылган тастымаллар, хатын-кызларның һәм ирләрнең милли киемнәре, чабата, бишек, XVIII-XX гасыр акчалары, заемнар, гарәпчә язылган иске китаплар, догалар, бизәнү әйберләре, төрле значоклар җәлеп итә. Бу экспонатлар укыту-тәрбия процессында киң кулланыла.</a:t>
            </a:r>
            <a:endParaRPr lang="ru-RU" dirty="0">
              <a:solidFill>
                <a:srgbClr val="0070C0"/>
              </a:solidFill>
              <a:latin typeface="Times New Roman" pitchFamily="18" charset="0"/>
              <a:cs typeface="Times New Roman" pitchFamily="18" charset="0"/>
            </a:endParaRPr>
          </a:p>
        </p:txBody>
      </p:sp>
      <p:pic>
        <p:nvPicPr>
          <p:cNvPr id="3075" name="Picture 3" descr="ntrcn 127"/>
          <p:cNvPicPr>
            <a:picLocks noChangeAspect="1" noChangeArrowheads="1"/>
          </p:cNvPicPr>
          <p:nvPr/>
        </p:nvPicPr>
        <p:blipFill>
          <a:blip r:embed="rId2" cstate="print"/>
          <a:srcRect/>
          <a:stretch>
            <a:fillRect/>
          </a:stretch>
        </p:blipFill>
        <p:spPr bwMode="auto">
          <a:xfrm>
            <a:off x="395536" y="3717032"/>
            <a:ext cx="3159125" cy="23685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3076" name="Picture 4" descr="ntrcn 125"/>
          <p:cNvPicPr>
            <a:picLocks noChangeAspect="1" noChangeArrowheads="1"/>
          </p:cNvPicPr>
          <p:nvPr/>
        </p:nvPicPr>
        <p:blipFill>
          <a:blip r:embed="rId3" cstate="print"/>
          <a:srcRect/>
          <a:stretch>
            <a:fillRect/>
          </a:stretch>
        </p:blipFill>
        <p:spPr bwMode="auto">
          <a:xfrm>
            <a:off x="5580112" y="1196752"/>
            <a:ext cx="3200400" cy="24003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077" name="Picture 5" descr="ntrcn 157"/>
          <p:cNvPicPr>
            <a:picLocks noChangeAspect="1" noChangeArrowheads="1"/>
          </p:cNvPicPr>
          <p:nvPr/>
        </p:nvPicPr>
        <p:blipFill>
          <a:blip r:embed="rId4" cstate="print"/>
          <a:srcRect/>
          <a:stretch>
            <a:fillRect/>
          </a:stretch>
        </p:blipFill>
        <p:spPr bwMode="auto">
          <a:xfrm>
            <a:off x="5724128" y="3789040"/>
            <a:ext cx="3098800" cy="23241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078" name="Picture 6" descr="ntrcn 123"/>
          <p:cNvPicPr>
            <a:picLocks noChangeAspect="1" noChangeArrowheads="1"/>
          </p:cNvPicPr>
          <p:nvPr/>
        </p:nvPicPr>
        <p:blipFill>
          <a:blip r:embed="rId5" cstate="print"/>
          <a:srcRect/>
          <a:stretch>
            <a:fillRect/>
          </a:stretch>
        </p:blipFill>
        <p:spPr bwMode="auto">
          <a:xfrm>
            <a:off x="3059832" y="4077072"/>
            <a:ext cx="3086100" cy="2316163"/>
          </a:xfrm>
          <a:prstGeom prst="rect">
            <a:avLst/>
          </a:prstGeom>
          <a:ln>
            <a:noFill/>
          </a:ln>
          <a:effectLst>
            <a:softEdge rad="112500"/>
          </a:effectLst>
        </p:spPr>
      </p:pic>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32" fill="hold" nodeType="with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diamond(out)">
                                      <p:cBhvr>
                                        <p:cTn id="7" dur="2000"/>
                                        <p:tgtEl>
                                          <p:spTgt spid="3075"/>
                                        </p:tgtEl>
                                      </p:cBhvr>
                                    </p:animEffect>
                                  </p:childTnLst>
                                </p:cTn>
                              </p:par>
                              <p:par>
                                <p:cTn id="8" presetID="35" presetClass="entr" presetSubtype="0" fill="hold" nodeType="withEffect">
                                  <p:stCondLst>
                                    <p:cond delay="0"/>
                                  </p:stCondLst>
                                  <p:childTnLst>
                                    <p:set>
                                      <p:cBhvr>
                                        <p:cTn id="9" dur="1" fill="hold">
                                          <p:stCondLst>
                                            <p:cond delay="0"/>
                                          </p:stCondLst>
                                        </p:cTn>
                                        <p:tgtEl>
                                          <p:spTgt spid="3076"/>
                                        </p:tgtEl>
                                        <p:attrNameLst>
                                          <p:attrName>style.visibility</p:attrName>
                                        </p:attrNameLst>
                                      </p:cBhvr>
                                      <p:to>
                                        <p:strVal val="visible"/>
                                      </p:to>
                                    </p:set>
                                    <p:animEffect transition="in" filter="fade">
                                      <p:cBhvr>
                                        <p:cTn id="10" dur="2000"/>
                                        <p:tgtEl>
                                          <p:spTgt spid="3076"/>
                                        </p:tgtEl>
                                      </p:cBhvr>
                                    </p:animEffect>
                                    <p:anim calcmode="lin" valueType="num">
                                      <p:cBhvr>
                                        <p:cTn id="11" dur="2000" fill="hold"/>
                                        <p:tgtEl>
                                          <p:spTgt spid="3076"/>
                                        </p:tgtEl>
                                        <p:attrNameLst>
                                          <p:attrName>style.rotation</p:attrName>
                                        </p:attrNameLst>
                                      </p:cBhvr>
                                      <p:tavLst>
                                        <p:tav tm="0">
                                          <p:val>
                                            <p:fltVal val="720"/>
                                          </p:val>
                                        </p:tav>
                                        <p:tav tm="100000">
                                          <p:val>
                                            <p:fltVal val="0"/>
                                          </p:val>
                                        </p:tav>
                                      </p:tavLst>
                                    </p:anim>
                                    <p:anim calcmode="lin" valueType="num">
                                      <p:cBhvr>
                                        <p:cTn id="12" dur="2000" fill="hold"/>
                                        <p:tgtEl>
                                          <p:spTgt spid="3076"/>
                                        </p:tgtEl>
                                        <p:attrNameLst>
                                          <p:attrName>ppt_h</p:attrName>
                                        </p:attrNameLst>
                                      </p:cBhvr>
                                      <p:tavLst>
                                        <p:tav tm="0">
                                          <p:val>
                                            <p:fltVal val="0"/>
                                          </p:val>
                                        </p:tav>
                                        <p:tav tm="100000">
                                          <p:val>
                                            <p:strVal val="#ppt_h"/>
                                          </p:val>
                                        </p:tav>
                                      </p:tavLst>
                                    </p:anim>
                                    <p:anim calcmode="lin" valueType="num">
                                      <p:cBhvr>
                                        <p:cTn id="13" dur="2000" fill="hold"/>
                                        <p:tgtEl>
                                          <p:spTgt spid="3076"/>
                                        </p:tgtEl>
                                        <p:attrNameLst>
                                          <p:attrName>ppt_w</p:attrName>
                                        </p:attrNameLst>
                                      </p:cBhvr>
                                      <p:tavLst>
                                        <p:tav tm="0">
                                          <p:val>
                                            <p:fltVal val="0"/>
                                          </p:val>
                                        </p:tav>
                                        <p:tav tm="100000">
                                          <p:val>
                                            <p:strVal val="#ppt_w"/>
                                          </p:val>
                                        </p:tav>
                                      </p:tavLst>
                                    </p:anim>
                                  </p:childTnLst>
                                </p:cTn>
                              </p:par>
                              <p:par>
                                <p:cTn id="14" presetID="34" presetClass="entr" presetSubtype="0" fill="hold" nodeType="withEffect">
                                  <p:stCondLst>
                                    <p:cond delay="0"/>
                                  </p:stCondLst>
                                  <p:childTnLst>
                                    <p:set>
                                      <p:cBhvr>
                                        <p:cTn id="15" dur="1" fill="hold">
                                          <p:stCondLst>
                                            <p:cond delay="0"/>
                                          </p:stCondLst>
                                        </p:cTn>
                                        <p:tgtEl>
                                          <p:spTgt spid="3077"/>
                                        </p:tgtEl>
                                        <p:attrNameLst>
                                          <p:attrName>style.visibility</p:attrName>
                                        </p:attrNameLst>
                                      </p:cBhvr>
                                      <p:to>
                                        <p:strVal val="visible"/>
                                      </p:to>
                                    </p:set>
                                    <p:anim from="(-#ppt_w/2)" to="(#ppt_x)" calcmode="lin" valueType="num">
                                      <p:cBhvr>
                                        <p:cTn id="16" dur="1200" fill="hold">
                                          <p:stCondLst>
                                            <p:cond delay="0"/>
                                          </p:stCondLst>
                                        </p:cTn>
                                        <p:tgtEl>
                                          <p:spTgt spid="3077"/>
                                        </p:tgtEl>
                                        <p:attrNameLst>
                                          <p:attrName>ppt_x</p:attrName>
                                        </p:attrNameLst>
                                      </p:cBhvr>
                                    </p:anim>
                                    <p:anim from="0" to="-1.0" calcmode="lin" valueType="num">
                                      <p:cBhvr>
                                        <p:cTn id="17" dur="400" decel="50000" autoRev="1" fill="hold">
                                          <p:stCondLst>
                                            <p:cond delay="1200"/>
                                          </p:stCondLst>
                                        </p:cTn>
                                        <p:tgtEl>
                                          <p:spTgt spid="3077"/>
                                        </p:tgtEl>
                                        <p:attrNameLst>
                                          <p:attrName>xshear</p:attrName>
                                        </p:attrNameLst>
                                      </p:cBhvr>
                                    </p:anim>
                                    <p:animScale>
                                      <p:cBhvr>
                                        <p:cTn id="18" dur="400" decel="100000" autoRev="1" fill="hold">
                                          <p:stCondLst>
                                            <p:cond delay="1200"/>
                                          </p:stCondLst>
                                        </p:cTn>
                                        <p:tgtEl>
                                          <p:spTgt spid="3077"/>
                                        </p:tgtEl>
                                      </p:cBhvr>
                                      <p:from x="100000" y="100000"/>
                                      <p:to x="80000" y="100000"/>
                                    </p:animScale>
                                    <p:anim by="(#ppt_h/3+#ppt_w*0.1)" calcmode="lin" valueType="num">
                                      <p:cBhvr additive="sum">
                                        <p:cTn id="19" dur="400" decel="100000" autoRev="1" fill="hold">
                                          <p:stCondLst>
                                            <p:cond delay="1200"/>
                                          </p:stCondLst>
                                        </p:cTn>
                                        <p:tgtEl>
                                          <p:spTgt spid="3077"/>
                                        </p:tgtEl>
                                        <p:attrNameLst>
                                          <p:attrName>ppt_x</p:attrName>
                                        </p:attrNameLst>
                                      </p:cBhvr>
                                    </p:anim>
                                  </p:childTnLst>
                                </p:cTn>
                              </p:par>
                              <p:par>
                                <p:cTn id="20" presetID="30" presetClass="entr" presetSubtype="0" fill="hold" nodeType="withEffect">
                                  <p:stCondLst>
                                    <p:cond delay="0"/>
                                  </p:stCondLst>
                                  <p:childTnLst>
                                    <p:set>
                                      <p:cBhvr>
                                        <p:cTn id="21" dur="1" fill="hold">
                                          <p:stCondLst>
                                            <p:cond delay="0"/>
                                          </p:stCondLst>
                                        </p:cTn>
                                        <p:tgtEl>
                                          <p:spTgt spid="3078"/>
                                        </p:tgtEl>
                                        <p:attrNameLst>
                                          <p:attrName>style.visibility</p:attrName>
                                        </p:attrNameLst>
                                      </p:cBhvr>
                                      <p:to>
                                        <p:strVal val="visible"/>
                                      </p:to>
                                    </p:set>
                                    <p:animEffect transition="in" filter="fade">
                                      <p:cBhvr>
                                        <p:cTn id="22" dur="1600" decel="100000"/>
                                        <p:tgtEl>
                                          <p:spTgt spid="3078"/>
                                        </p:tgtEl>
                                      </p:cBhvr>
                                    </p:animEffect>
                                    <p:anim calcmode="lin" valueType="num">
                                      <p:cBhvr>
                                        <p:cTn id="23" dur="1600" decel="100000" fill="hold"/>
                                        <p:tgtEl>
                                          <p:spTgt spid="3078"/>
                                        </p:tgtEl>
                                        <p:attrNameLst>
                                          <p:attrName>style.rotation</p:attrName>
                                        </p:attrNameLst>
                                      </p:cBhvr>
                                      <p:tavLst>
                                        <p:tav tm="0">
                                          <p:val>
                                            <p:fltVal val="-90"/>
                                          </p:val>
                                        </p:tav>
                                        <p:tav tm="100000">
                                          <p:val>
                                            <p:fltVal val="0"/>
                                          </p:val>
                                        </p:tav>
                                      </p:tavLst>
                                    </p:anim>
                                    <p:anim calcmode="lin" valueType="num">
                                      <p:cBhvr>
                                        <p:cTn id="24" dur="1600" decel="100000" fill="hold"/>
                                        <p:tgtEl>
                                          <p:spTgt spid="3078"/>
                                        </p:tgtEl>
                                        <p:attrNameLst>
                                          <p:attrName>ppt_x</p:attrName>
                                        </p:attrNameLst>
                                      </p:cBhvr>
                                      <p:tavLst>
                                        <p:tav tm="0">
                                          <p:val>
                                            <p:strVal val="#ppt_x+0.4"/>
                                          </p:val>
                                        </p:tav>
                                        <p:tav tm="100000">
                                          <p:val>
                                            <p:strVal val="#ppt_x-0.05"/>
                                          </p:val>
                                        </p:tav>
                                      </p:tavLst>
                                    </p:anim>
                                    <p:anim calcmode="lin" valueType="num">
                                      <p:cBhvr>
                                        <p:cTn id="25" dur="1600" decel="100000" fill="hold"/>
                                        <p:tgtEl>
                                          <p:spTgt spid="3078"/>
                                        </p:tgtEl>
                                        <p:attrNameLst>
                                          <p:attrName>ppt_y</p:attrName>
                                        </p:attrNameLst>
                                      </p:cBhvr>
                                      <p:tavLst>
                                        <p:tav tm="0">
                                          <p:val>
                                            <p:strVal val="#ppt_y-0.4"/>
                                          </p:val>
                                        </p:tav>
                                        <p:tav tm="100000">
                                          <p:val>
                                            <p:strVal val="#ppt_y+0.1"/>
                                          </p:val>
                                        </p:tav>
                                      </p:tavLst>
                                    </p:anim>
                                    <p:anim calcmode="lin" valueType="num">
                                      <p:cBhvr>
                                        <p:cTn id="26" dur="400" accel="100000" fill="hold">
                                          <p:stCondLst>
                                            <p:cond delay="1600"/>
                                          </p:stCondLst>
                                        </p:cTn>
                                        <p:tgtEl>
                                          <p:spTgt spid="3078"/>
                                        </p:tgtEl>
                                        <p:attrNameLst>
                                          <p:attrName>ppt_x</p:attrName>
                                        </p:attrNameLst>
                                      </p:cBhvr>
                                      <p:tavLst>
                                        <p:tav tm="0">
                                          <p:val>
                                            <p:strVal val="#ppt_x-0.05"/>
                                          </p:val>
                                        </p:tav>
                                        <p:tav tm="100000">
                                          <p:val>
                                            <p:strVal val="#ppt_x"/>
                                          </p:val>
                                        </p:tav>
                                      </p:tavLst>
                                    </p:anim>
                                    <p:anim calcmode="lin" valueType="num">
                                      <p:cBhvr>
                                        <p:cTn id="27" dur="400" accel="100000" fill="hold">
                                          <p:stCondLst>
                                            <p:cond delay="1600"/>
                                          </p:stCondLst>
                                        </p:cTn>
                                        <p:tgtEl>
                                          <p:spTgt spid="3078"/>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5354" y="1341"/>
            <a:ext cx="8229600" cy="1354162"/>
          </a:xfrm>
        </p:spPr>
        <p:txBody>
          <a:bodyPr>
            <a:normAutofit fontScale="90000"/>
          </a:bodyPr>
          <a:lstStyle/>
          <a:p>
            <a:r>
              <a:rPr lang="tt-RU" sz="60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Times New Roman" pitchFamily="18" charset="0"/>
                <a:cs typeface="Times New Roman" pitchFamily="18" charset="0"/>
              </a:rPr>
              <a:t>“Этнография” бүлеге</a:t>
            </a:r>
            <a:r>
              <a:rPr lang="ru-RU" dirty="0" smtClean="0"/>
              <a:t/>
            </a:r>
            <a:br>
              <a:rPr lang="ru-RU" dirty="0" smtClean="0"/>
            </a:br>
            <a:endParaRPr lang="ru-RU" dirty="0"/>
          </a:p>
        </p:txBody>
      </p:sp>
      <p:sp>
        <p:nvSpPr>
          <p:cNvPr id="3" name="Текст 2"/>
          <p:cNvSpPr>
            <a:spLocks noGrp="1"/>
          </p:cNvSpPr>
          <p:nvPr>
            <p:ph type="body" idx="1"/>
          </p:nvPr>
        </p:nvSpPr>
        <p:spPr>
          <a:xfrm>
            <a:off x="303128" y="980728"/>
            <a:ext cx="4844935" cy="936104"/>
          </a:xfrm>
        </p:spPr>
        <p:txBody>
          <a:bodyPr>
            <a:normAutofit fontScale="70000" lnSpcReduction="20000"/>
          </a:bodyPr>
          <a:lstStyle/>
          <a:p>
            <a:r>
              <a:rPr lang="tt-RU" dirty="0" smtClean="0">
                <a:solidFill>
                  <a:srgbClr val="00B050"/>
                </a:solidFill>
              </a:rPr>
              <a:t>Халкым элек-электән һөнәрле халык булган. Күз нурлары сибелгән чиккән сөлгеләр, ашъяулыклар ,тәрәзә пәрдәләре татар халкының йөз аклыгын, булганлыгын күрсәтә</a:t>
            </a:r>
            <a:endParaRPr lang="ru-RU" dirty="0">
              <a:solidFill>
                <a:srgbClr val="00B050"/>
              </a:solidFill>
            </a:endParaRPr>
          </a:p>
        </p:txBody>
      </p:sp>
      <p:pic>
        <p:nvPicPr>
          <p:cNvPr id="31" name="Содержимое 30" descr="100_7944.JPG"/>
          <p:cNvPicPr>
            <a:picLocks noGrp="1" noChangeAspect="1"/>
          </p:cNvPicPr>
          <p:nvPr>
            <p:ph sz="half" idx="2"/>
          </p:nvPr>
        </p:nvPicPr>
        <p:blipFill>
          <a:blip r:embed="rId2" cstate="print"/>
          <a:stretch>
            <a:fillRect/>
          </a:stretch>
        </p:blipFill>
        <p:spPr>
          <a:xfrm>
            <a:off x="1903834" y="1988840"/>
            <a:ext cx="4040188" cy="3030141"/>
          </a:xfrm>
          <a:prstGeom prst="rect">
            <a:avLst/>
          </a:prstGeom>
          <a:ln>
            <a:noFill/>
          </a:ln>
          <a:effectLst>
            <a:outerShdw blurRad="292100" dist="139700" dir="2700000" algn="tl" rotWithShape="0">
              <a:srgbClr val="333333">
                <a:alpha val="65000"/>
              </a:srgbClr>
            </a:outerShdw>
          </a:effectLst>
        </p:spPr>
      </p:pic>
      <p:pic>
        <p:nvPicPr>
          <p:cNvPr id="32" name="Picture 2" descr="IMG_0822"/>
          <p:cNvPicPr>
            <a:picLocks noGrp="1" noChangeAspect="1" noChangeArrowheads="1"/>
          </p:cNvPicPr>
          <p:nvPr>
            <p:ph sz="quarter" idx="4"/>
          </p:nvPr>
        </p:nvPicPr>
        <p:blipFill>
          <a:blip r:embed="rId3" cstate="print"/>
          <a:srcRect/>
          <a:stretch>
            <a:fillRect/>
          </a:stretch>
        </p:blipFill>
        <p:spPr bwMode="auto">
          <a:xfrm>
            <a:off x="5796136" y="1340768"/>
            <a:ext cx="2963466" cy="39512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098" name="Picture 2" descr="P1010804"/>
          <p:cNvPicPr>
            <a:picLocks noChangeAspect="1" noChangeArrowheads="1"/>
          </p:cNvPicPr>
          <p:nvPr/>
        </p:nvPicPr>
        <p:blipFill>
          <a:blip r:embed="rId4" cstate="print"/>
          <a:srcRect/>
          <a:stretch>
            <a:fillRect/>
          </a:stretch>
        </p:blipFill>
        <p:spPr bwMode="auto">
          <a:xfrm>
            <a:off x="4355976" y="4149080"/>
            <a:ext cx="3332163" cy="2497138"/>
          </a:xfrm>
          <a:prstGeom prst="rect">
            <a:avLst/>
          </a:prstGeom>
          <a:ln>
            <a:noFill/>
          </a:ln>
          <a:effectLst>
            <a:softEdge rad="112500"/>
          </a:effectLst>
        </p:spPr>
      </p:pic>
      <p:pic>
        <p:nvPicPr>
          <p:cNvPr id="34" name="Содержимое 6" descr="100_7949.JPG"/>
          <p:cNvPicPr>
            <a:picLocks noChangeAspect="1"/>
          </p:cNvPicPr>
          <p:nvPr/>
        </p:nvPicPr>
        <p:blipFill>
          <a:blip r:embed="rId5" cstate="print"/>
          <a:stretch>
            <a:fillRect/>
          </a:stretch>
        </p:blipFill>
        <p:spPr>
          <a:xfrm>
            <a:off x="308327" y="3717032"/>
            <a:ext cx="3419872" cy="25649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2000" fill="hold"/>
                                        <p:tgtEl>
                                          <p:spTgt spid="31"/>
                                        </p:tgtEl>
                                        <p:attrNameLst>
                                          <p:attrName>ppt_w</p:attrName>
                                        </p:attrNameLst>
                                      </p:cBhvr>
                                      <p:tavLst>
                                        <p:tav tm="0">
                                          <p:val>
                                            <p:fltVal val="0"/>
                                          </p:val>
                                        </p:tav>
                                        <p:tav tm="100000">
                                          <p:val>
                                            <p:strVal val="#ppt_w"/>
                                          </p:val>
                                        </p:tav>
                                      </p:tavLst>
                                    </p:anim>
                                    <p:anim calcmode="lin" valueType="num">
                                      <p:cBhvr>
                                        <p:cTn id="8" dur="2000" fill="hold"/>
                                        <p:tgtEl>
                                          <p:spTgt spid="31"/>
                                        </p:tgtEl>
                                        <p:attrNameLst>
                                          <p:attrName>ppt_h</p:attrName>
                                        </p:attrNameLst>
                                      </p:cBhvr>
                                      <p:tavLst>
                                        <p:tav tm="0">
                                          <p:val>
                                            <p:fltVal val="0"/>
                                          </p:val>
                                        </p:tav>
                                        <p:tav tm="100000">
                                          <p:val>
                                            <p:strVal val="#ppt_h"/>
                                          </p:val>
                                        </p:tav>
                                      </p:tavLst>
                                    </p:anim>
                                    <p:anim calcmode="lin" valueType="num">
                                      <p:cBhvr>
                                        <p:cTn id="9" dur="2000" fill="hold"/>
                                        <p:tgtEl>
                                          <p:spTgt spid="31"/>
                                        </p:tgtEl>
                                        <p:attrNameLst>
                                          <p:attrName>style.rotation</p:attrName>
                                        </p:attrNameLst>
                                      </p:cBhvr>
                                      <p:tavLst>
                                        <p:tav tm="0">
                                          <p:val>
                                            <p:fltVal val="360"/>
                                          </p:val>
                                        </p:tav>
                                        <p:tav tm="100000">
                                          <p:val>
                                            <p:fltVal val="0"/>
                                          </p:val>
                                        </p:tav>
                                      </p:tavLst>
                                    </p:anim>
                                    <p:animEffect transition="in" filter="fade">
                                      <p:cBhvr>
                                        <p:cTn id="10" dur="2000"/>
                                        <p:tgtEl>
                                          <p:spTgt spid="31"/>
                                        </p:tgtEl>
                                      </p:cBhvr>
                                    </p:animEffect>
                                  </p:childTnLst>
                                </p:cTn>
                              </p:par>
                              <p:par>
                                <p:cTn id="11" presetID="49" presetClass="entr" presetSubtype="0" decel="10000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p:cTn id="13" dur="2000" fill="hold"/>
                                        <p:tgtEl>
                                          <p:spTgt spid="32"/>
                                        </p:tgtEl>
                                        <p:attrNameLst>
                                          <p:attrName>ppt_w</p:attrName>
                                        </p:attrNameLst>
                                      </p:cBhvr>
                                      <p:tavLst>
                                        <p:tav tm="0">
                                          <p:val>
                                            <p:fltVal val="0"/>
                                          </p:val>
                                        </p:tav>
                                        <p:tav tm="100000">
                                          <p:val>
                                            <p:strVal val="#ppt_w"/>
                                          </p:val>
                                        </p:tav>
                                      </p:tavLst>
                                    </p:anim>
                                    <p:anim calcmode="lin" valueType="num">
                                      <p:cBhvr>
                                        <p:cTn id="14" dur="2000" fill="hold"/>
                                        <p:tgtEl>
                                          <p:spTgt spid="32"/>
                                        </p:tgtEl>
                                        <p:attrNameLst>
                                          <p:attrName>ppt_h</p:attrName>
                                        </p:attrNameLst>
                                      </p:cBhvr>
                                      <p:tavLst>
                                        <p:tav tm="0">
                                          <p:val>
                                            <p:fltVal val="0"/>
                                          </p:val>
                                        </p:tav>
                                        <p:tav tm="100000">
                                          <p:val>
                                            <p:strVal val="#ppt_h"/>
                                          </p:val>
                                        </p:tav>
                                      </p:tavLst>
                                    </p:anim>
                                    <p:anim calcmode="lin" valueType="num">
                                      <p:cBhvr>
                                        <p:cTn id="15" dur="2000" fill="hold"/>
                                        <p:tgtEl>
                                          <p:spTgt spid="32"/>
                                        </p:tgtEl>
                                        <p:attrNameLst>
                                          <p:attrName>style.rotation</p:attrName>
                                        </p:attrNameLst>
                                      </p:cBhvr>
                                      <p:tavLst>
                                        <p:tav tm="0">
                                          <p:val>
                                            <p:fltVal val="360"/>
                                          </p:val>
                                        </p:tav>
                                        <p:tav tm="100000">
                                          <p:val>
                                            <p:fltVal val="0"/>
                                          </p:val>
                                        </p:tav>
                                      </p:tavLst>
                                    </p:anim>
                                    <p:animEffect transition="in" filter="fade">
                                      <p:cBhvr>
                                        <p:cTn id="16" dur="2000"/>
                                        <p:tgtEl>
                                          <p:spTgt spid="32"/>
                                        </p:tgtEl>
                                      </p:cBhvr>
                                    </p:animEffect>
                                  </p:childTnLst>
                                </p:cTn>
                              </p:par>
                              <p:par>
                                <p:cTn id="17" presetID="49" presetClass="entr" presetSubtype="0" decel="100000" fill="hold" nodeType="withEffect">
                                  <p:stCondLst>
                                    <p:cond delay="0"/>
                                  </p:stCondLst>
                                  <p:childTnLst>
                                    <p:set>
                                      <p:cBhvr>
                                        <p:cTn id="18" dur="1" fill="hold">
                                          <p:stCondLst>
                                            <p:cond delay="0"/>
                                          </p:stCondLst>
                                        </p:cTn>
                                        <p:tgtEl>
                                          <p:spTgt spid="4098"/>
                                        </p:tgtEl>
                                        <p:attrNameLst>
                                          <p:attrName>style.visibility</p:attrName>
                                        </p:attrNameLst>
                                      </p:cBhvr>
                                      <p:to>
                                        <p:strVal val="visible"/>
                                      </p:to>
                                    </p:set>
                                    <p:anim calcmode="lin" valueType="num">
                                      <p:cBhvr>
                                        <p:cTn id="19" dur="2000" fill="hold"/>
                                        <p:tgtEl>
                                          <p:spTgt spid="4098"/>
                                        </p:tgtEl>
                                        <p:attrNameLst>
                                          <p:attrName>ppt_w</p:attrName>
                                        </p:attrNameLst>
                                      </p:cBhvr>
                                      <p:tavLst>
                                        <p:tav tm="0">
                                          <p:val>
                                            <p:fltVal val="0"/>
                                          </p:val>
                                        </p:tav>
                                        <p:tav tm="100000">
                                          <p:val>
                                            <p:strVal val="#ppt_w"/>
                                          </p:val>
                                        </p:tav>
                                      </p:tavLst>
                                    </p:anim>
                                    <p:anim calcmode="lin" valueType="num">
                                      <p:cBhvr>
                                        <p:cTn id="20" dur="2000" fill="hold"/>
                                        <p:tgtEl>
                                          <p:spTgt spid="4098"/>
                                        </p:tgtEl>
                                        <p:attrNameLst>
                                          <p:attrName>ppt_h</p:attrName>
                                        </p:attrNameLst>
                                      </p:cBhvr>
                                      <p:tavLst>
                                        <p:tav tm="0">
                                          <p:val>
                                            <p:fltVal val="0"/>
                                          </p:val>
                                        </p:tav>
                                        <p:tav tm="100000">
                                          <p:val>
                                            <p:strVal val="#ppt_h"/>
                                          </p:val>
                                        </p:tav>
                                      </p:tavLst>
                                    </p:anim>
                                    <p:anim calcmode="lin" valueType="num">
                                      <p:cBhvr>
                                        <p:cTn id="21" dur="2000" fill="hold"/>
                                        <p:tgtEl>
                                          <p:spTgt spid="4098"/>
                                        </p:tgtEl>
                                        <p:attrNameLst>
                                          <p:attrName>style.rotation</p:attrName>
                                        </p:attrNameLst>
                                      </p:cBhvr>
                                      <p:tavLst>
                                        <p:tav tm="0">
                                          <p:val>
                                            <p:fltVal val="360"/>
                                          </p:val>
                                        </p:tav>
                                        <p:tav tm="100000">
                                          <p:val>
                                            <p:fltVal val="0"/>
                                          </p:val>
                                        </p:tav>
                                      </p:tavLst>
                                    </p:anim>
                                    <p:animEffect transition="in" filter="fade">
                                      <p:cBhvr>
                                        <p:cTn id="22" dur="2000"/>
                                        <p:tgtEl>
                                          <p:spTgt spid="4098"/>
                                        </p:tgtEl>
                                      </p:cBhvr>
                                    </p:animEffect>
                                  </p:childTnLst>
                                </p:cTn>
                              </p:par>
                              <p:par>
                                <p:cTn id="23" presetID="49" presetClass="entr" presetSubtype="0" decel="100000"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anim calcmode="lin" valueType="num">
                                      <p:cBhvr>
                                        <p:cTn id="25" dur="2000" fill="hold"/>
                                        <p:tgtEl>
                                          <p:spTgt spid="34"/>
                                        </p:tgtEl>
                                        <p:attrNameLst>
                                          <p:attrName>ppt_w</p:attrName>
                                        </p:attrNameLst>
                                      </p:cBhvr>
                                      <p:tavLst>
                                        <p:tav tm="0">
                                          <p:val>
                                            <p:fltVal val="0"/>
                                          </p:val>
                                        </p:tav>
                                        <p:tav tm="100000">
                                          <p:val>
                                            <p:strVal val="#ppt_w"/>
                                          </p:val>
                                        </p:tav>
                                      </p:tavLst>
                                    </p:anim>
                                    <p:anim calcmode="lin" valueType="num">
                                      <p:cBhvr>
                                        <p:cTn id="26" dur="2000" fill="hold"/>
                                        <p:tgtEl>
                                          <p:spTgt spid="34"/>
                                        </p:tgtEl>
                                        <p:attrNameLst>
                                          <p:attrName>ppt_h</p:attrName>
                                        </p:attrNameLst>
                                      </p:cBhvr>
                                      <p:tavLst>
                                        <p:tav tm="0">
                                          <p:val>
                                            <p:fltVal val="0"/>
                                          </p:val>
                                        </p:tav>
                                        <p:tav tm="100000">
                                          <p:val>
                                            <p:strVal val="#ppt_h"/>
                                          </p:val>
                                        </p:tav>
                                      </p:tavLst>
                                    </p:anim>
                                    <p:anim calcmode="lin" valueType="num">
                                      <p:cBhvr>
                                        <p:cTn id="27" dur="2000" fill="hold"/>
                                        <p:tgtEl>
                                          <p:spTgt spid="34"/>
                                        </p:tgtEl>
                                        <p:attrNameLst>
                                          <p:attrName>style.rotation</p:attrName>
                                        </p:attrNameLst>
                                      </p:cBhvr>
                                      <p:tavLst>
                                        <p:tav tm="0">
                                          <p:val>
                                            <p:fltVal val="360"/>
                                          </p:val>
                                        </p:tav>
                                        <p:tav tm="100000">
                                          <p:val>
                                            <p:fltVal val="0"/>
                                          </p:val>
                                        </p:tav>
                                      </p:tavLst>
                                    </p:anim>
                                    <p:animEffect transition="in" filter="fade">
                                      <p:cBhvr>
                                        <p:cTn id="28"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1143000"/>
          </a:xfrm>
        </p:spPr>
        <p:txBody>
          <a:bodyPr>
            <a:normAutofit fontScale="90000"/>
          </a:bodyPr>
          <a:lstStyle/>
          <a:p>
            <a:r>
              <a:rPr lang="tt-RU" b="1" i="1" dirty="0" smtClean="0">
                <a:solidFill>
                  <a:srgbClr val="FF33CC"/>
                </a:solidFill>
                <a:latin typeface="Times New Roman" pitchFamily="18" charset="0"/>
              </a:rPr>
              <a:t>Патриотик тәрбия юнәлешендә эшчәнлек нәтиҗәләре</a:t>
            </a:r>
            <a:endParaRPr lang="ru-RU" dirty="0"/>
          </a:p>
        </p:txBody>
      </p:sp>
      <p:sp>
        <p:nvSpPr>
          <p:cNvPr id="3" name="Текст 2"/>
          <p:cNvSpPr>
            <a:spLocks noGrp="1"/>
          </p:cNvSpPr>
          <p:nvPr>
            <p:ph type="body" idx="1"/>
          </p:nvPr>
        </p:nvSpPr>
        <p:spPr>
          <a:xfrm>
            <a:off x="457200" y="1340768"/>
            <a:ext cx="7211144" cy="834107"/>
          </a:xfrm>
        </p:spPr>
        <p:txBody>
          <a:bodyPr>
            <a:normAutofit fontScale="85000" lnSpcReduction="20000"/>
          </a:bodyPr>
          <a:lstStyle/>
          <a:p>
            <a:r>
              <a:rPr lang="tt-RU" dirty="0" smtClean="0"/>
              <a:t>Мәктәбебездә шулай ук “Сугышчан Дан музее” дә эшләп килә. Анда батыр якташларыбыз, аларның күрсәткән батырлыклары турында материаллар тупланган.</a:t>
            </a:r>
            <a:endParaRPr lang="ru-RU" dirty="0"/>
          </a:p>
        </p:txBody>
      </p:sp>
      <p:pic>
        <p:nvPicPr>
          <p:cNvPr id="7" name="Picture 4" descr="15"/>
          <p:cNvPicPr>
            <a:picLocks noGrp="1" noChangeAspect="1" noChangeArrowheads="1"/>
          </p:cNvPicPr>
          <p:nvPr>
            <p:ph sz="half" idx="2"/>
          </p:nvPr>
        </p:nvPicPr>
        <p:blipFill>
          <a:blip r:embed="rId2" cstate="print">
            <a:lum bright="-18000" contrast="18000"/>
          </a:blip>
          <a:srcRect/>
          <a:stretch>
            <a:fillRect/>
          </a:stretch>
        </p:blipFill>
        <p:spPr bwMode="auto">
          <a:xfrm>
            <a:off x="1643042" y="2428868"/>
            <a:ext cx="5904656" cy="4104456"/>
          </a:xfrm>
          <a:prstGeom prst="rect">
            <a:avLst/>
          </a:prstGeom>
          <a:noFill/>
          <a:ln w="9525">
            <a:noFill/>
            <a:miter lim="800000"/>
            <a:headEnd/>
            <a:tailEnd/>
          </a:ln>
        </p:spPr>
      </p:pic>
    </p:spTree>
  </p:cSld>
  <p:clrMapOvr>
    <a:masterClrMapping/>
  </p:clrMapOvr>
  <p:transition spd="med">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1000"/>
                                        <p:tgtEl>
                                          <p:spTgt spid="7"/>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p:cTn id="10" dur="2000" fill="hold"/>
                                        <p:tgtEl>
                                          <p:spTgt spid="2"/>
                                        </p:tgtEl>
                                        <p:attrNameLst>
                                          <p:attrName>ppt_w</p:attrName>
                                        </p:attrNameLst>
                                      </p:cBhvr>
                                      <p:tavLst>
                                        <p:tav tm="0">
                                          <p:val>
                                            <p:strVal val="#ppt_w*0.70"/>
                                          </p:val>
                                        </p:tav>
                                        <p:tav tm="100000">
                                          <p:val>
                                            <p:strVal val="#ppt_w"/>
                                          </p:val>
                                        </p:tav>
                                      </p:tavLst>
                                    </p:anim>
                                    <p:anim calcmode="lin" valueType="num">
                                      <p:cBhvr>
                                        <p:cTn id="11" dur="2000" fill="hold"/>
                                        <p:tgtEl>
                                          <p:spTgt spid="2"/>
                                        </p:tgtEl>
                                        <p:attrNameLst>
                                          <p:attrName>ppt_h</p:attrName>
                                        </p:attrNameLst>
                                      </p:cBhvr>
                                      <p:tavLst>
                                        <p:tav tm="0">
                                          <p:val>
                                            <p:strVal val="#ppt_h"/>
                                          </p:val>
                                        </p:tav>
                                        <p:tav tm="100000">
                                          <p:val>
                                            <p:strVal val="#ppt_h"/>
                                          </p:val>
                                        </p:tav>
                                      </p:tavLst>
                                    </p:anim>
                                    <p:animEffect transition="in" filter="fade">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8224" y="116632"/>
            <a:ext cx="8229600" cy="1143000"/>
          </a:xfrm>
        </p:spPr>
        <p:txBody>
          <a:bodyPr>
            <a:normAutofit fontScale="90000"/>
          </a:bodyPr>
          <a:lstStyle/>
          <a:p>
            <a:r>
              <a:rPr lang="tt-RU" b="1" i="1" dirty="0" smtClean="0">
                <a:solidFill>
                  <a:srgbClr val="FF33CC"/>
                </a:solidFill>
                <a:latin typeface="Times New Roman" pitchFamily="18" charset="0"/>
              </a:rPr>
              <a:t>Мәктәбебез каршындагы данлыклы Геройлар аллеясы</a:t>
            </a:r>
            <a:endParaRPr lang="ru-RU" dirty="0"/>
          </a:p>
        </p:txBody>
      </p:sp>
      <p:sp>
        <p:nvSpPr>
          <p:cNvPr id="3" name="Текст 2"/>
          <p:cNvSpPr>
            <a:spLocks noGrp="1"/>
          </p:cNvSpPr>
          <p:nvPr>
            <p:ph type="body" idx="1"/>
          </p:nvPr>
        </p:nvSpPr>
        <p:spPr>
          <a:xfrm>
            <a:off x="457200" y="1412776"/>
            <a:ext cx="7643192" cy="762099"/>
          </a:xfrm>
        </p:spPr>
        <p:txBody>
          <a:bodyPr>
            <a:normAutofit fontScale="55000" lnSpcReduction="20000"/>
          </a:bodyPr>
          <a:lstStyle/>
          <a:p>
            <a:r>
              <a:rPr lang="tt-RU" dirty="0" smtClean="0"/>
              <a:t>Советлар Союзы Герое Сабир Әхтәмов, матросовчы якташыбыз Нух Идрисов, Социалистик Хезмәт Герое Әхмәтша Җиһаншинга куелган һәйкәлләр безне һәр көнне игелекле эшләргә, зур </a:t>
            </a:r>
            <a:r>
              <a:rPr lang="tt-RU" dirty="0" smtClean="0"/>
              <a:t>уңышларг</a:t>
            </a:r>
            <a:endParaRPr lang="ru-RU" dirty="0" smtClean="0"/>
          </a:p>
          <a:p>
            <a:r>
              <a:rPr lang="tt-RU" dirty="0" smtClean="0"/>
              <a:t>а </a:t>
            </a:r>
            <a:r>
              <a:rPr lang="tt-RU" dirty="0" smtClean="0"/>
              <a:t>рухландырып тора.</a:t>
            </a:r>
            <a:endParaRPr lang="ru-RU" dirty="0"/>
          </a:p>
        </p:txBody>
      </p:sp>
      <p:grpSp>
        <p:nvGrpSpPr>
          <p:cNvPr id="7" name="Group 4"/>
          <p:cNvGrpSpPr>
            <a:grpSpLocks noGrp="1"/>
          </p:cNvGrpSpPr>
          <p:nvPr/>
        </p:nvGrpSpPr>
        <p:grpSpPr bwMode="auto">
          <a:xfrm>
            <a:off x="1043919" y="2276871"/>
            <a:ext cx="7577275" cy="3951288"/>
            <a:chOff x="-644" y="1686"/>
            <a:chExt cx="7715" cy="1384"/>
          </a:xfrm>
        </p:grpSpPr>
        <p:pic>
          <p:nvPicPr>
            <p:cNvPr id="8" name="Picture 5" descr="100_3181"/>
            <p:cNvPicPr>
              <a:picLocks noChangeAspect="1" noChangeArrowheads="1"/>
            </p:cNvPicPr>
            <p:nvPr/>
          </p:nvPicPr>
          <p:blipFill>
            <a:blip r:embed="rId2" cstate="print"/>
            <a:srcRect/>
            <a:stretch>
              <a:fillRect/>
            </a:stretch>
          </p:blipFill>
          <p:spPr bwMode="auto">
            <a:xfrm>
              <a:off x="-644" y="1686"/>
              <a:ext cx="2411" cy="1377"/>
            </a:xfrm>
            <a:prstGeom prst="rect">
              <a:avLst/>
            </a:prstGeom>
            <a:noFill/>
            <a:ln w="9525">
              <a:noFill/>
              <a:miter lim="800000"/>
              <a:headEnd/>
              <a:tailEnd/>
            </a:ln>
          </p:spPr>
        </p:pic>
        <p:pic>
          <p:nvPicPr>
            <p:cNvPr id="9" name="Picture 6" descr="100_3183"/>
            <p:cNvPicPr>
              <a:picLocks noChangeAspect="1" noChangeArrowheads="1"/>
            </p:cNvPicPr>
            <p:nvPr/>
          </p:nvPicPr>
          <p:blipFill>
            <a:blip r:embed="rId3" cstate="print"/>
            <a:srcRect/>
            <a:stretch>
              <a:fillRect/>
            </a:stretch>
          </p:blipFill>
          <p:spPr bwMode="auto">
            <a:xfrm>
              <a:off x="1775" y="1686"/>
              <a:ext cx="2713" cy="1384"/>
            </a:xfrm>
            <a:prstGeom prst="rect">
              <a:avLst/>
            </a:prstGeom>
            <a:noFill/>
            <a:ln w="9525">
              <a:noFill/>
              <a:miter lim="800000"/>
              <a:headEnd/>
              <a:tailEnd/>
            </a:ln>
          </p:spPr>
        </p:pic>
        <p:pic>
          <p:nvPicPr>
            <p:cNvPr id="10" name="Picture 7" descr="100_3185"/>
            <p:cNvPicPr>
              <a:picLocks noChangeAspect="1" noChangeArrowheads="1"/>
            </p:cNvPicPr>
            <p:nvPr/>
          </p:nvPicPr>
          <p:blipFill>
            <a:blip r:embed="rId4" cstate="print"/>
            <a:srcRect/>
            <a:stretch>
              <a:fillRect/>
            </a:stretch>
          </p:blipFill>
          <p:spPr bwMode="auto">
            <a:xfrm>
              <a:off x="4488" y="1686"/>
              <a:ext cx="2583" cy="1378"/>
            </a:xfrm>
            <a:prstGeom prst="rect">
              <a:avLst/>
            </a:prstGeom>
            <a:noFill/>
            <a:ln w="9525">
              <a:noFill/>
              <a:miter lim="800000"/>
              <a:headEnd/>
              <a:tailEnd/>
            </a:ln>
          </p:spPr>
        </p:pic>
      </p:grpSp>
    </p:spTree>
  </p:cSld>
  <p:clrMapOvr>
    <a:masterClrMapping/>
  </p:clrMapOvr>
  <p:transition spd="med">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par>
                                <p:cTn id="9" presetID="30"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600" decel="100000"/>
                                        <p:tgtEl>
                                          <p:spTgt spid="2"/>
                                        </p:tgtEl>
                                      </p:cBhvr>
                                    </p:animEffect>
                                    <p:anim calcmode="lin" valueType="num">
                                      <p:cBhvr>
                                        <p:cTn id="12" dur="1600" decel="100000" fill="hold"/>
                                        <p:tgtEl>
                                          <p:spTgt spid="2"/>
                                        </p:tgtEl>
                                        <p:attrNameLst>
                                          <p:attrName>style.rotation</p:attrName>
                                        </p:attrNameLst>
                                      </p:cBhvr>
                                      <p:tavLst>
                                        <p:tav tm="0">
                                          <p:val>
                                            <p:fltVal val="-90"/>
                                          </p:val>
                                        </p:tav>
                                        <p:tav tm="100000">
                                          <p:val>
                                            <p:fltVal val="0"/>
                                          </p:val>
                                        </p:tav>
                                      </p:tavLst>
                                    </p:anim>
                                    <p:anim calcmode="lin" valueType="num">
                                      <p:cBhvr>
                                        <p:cTn id="13" dur="1600" decel="100000" fill="hold"/>
                                        <p:tgtEl>
                                          <p:spTgt spid="2"/>
                                        </p:tgtEl>
                                        <p:attrNameLst>
                                          <p:attrName>ppt_x</p:attrName>
                                        </p:attrNameLst>
                                      </p:cBhvr>
                                      <p:tavLst>
                                        <p:tav tm="0">
                                          <p:val>
                                            <p:strVal val="#ppt_x+0.4"/>
                                          </p:val>
                                        </p:tav>
                                        <p:tav tm="100000">
                                          <p:val>
                                            <p:strVal val="#ppt_x-0.05"/>
                                          </p:val>
                                        </p:tav>
                                      </p:tavLst>
                                    </p:anim>
                                    <p:anim calcmode="lin" valueType="num">
                                      <p:cBhvr>
                                        <p:cTn id="14" dur="1600" decel="100000" fill="hold"/>
                                        <p:tgtEl>
                                          <p:spTgt spid="2"/>
                                        </p:tgtEl>
                                        <p:attrNameLst>
                                          <p:attrName>ppt_y</p:attrName>
                                        </p:attrNameLst>
                                      </p:cBhvr>
                                      <p:tavLst>
                                        <p:tav tm="0">
                                          <p:val>
                                            <p:strVal val="#ppt_y-0.4"/>
                                          </p:val>
                                        </p:tav>
                                        <p:tav tm="100000">
                                          <p:val>
                                            <p:strVal val="#ppt_y+0.1"/>
                                          </p:val>
                                        </p:tav>
                                      </p:tavLst>
                                    </p:anim>
                                    <p:anim calcmode="lin" valueType="num">
                                      <p:cBhvr>
                                        <p:cTn id="15" dur="400" accel="100000" fill="hold">
                                          <p:stCondLst>
                                            <p:cond delay="1600"/>
                                          </p:stCondLst>
                                        </p:cTn>
                                        <p:tgtEl>
                                          <p:spTgt spid="2"/>
                                        </p:tgtEl>
                                        <p:attrNameLst>
                                          <p:attrName>ppt_x</p:attrName>
                                        </p:attrNameLst>
                                      </p:cBhvr>
                                      <p:tavLst>
                                        <p:tav tm="0">
                                          <p:val>
                                            <p:strVal val="#ppt_x-0.05"/>
                                          </p:val>
                                        </p:tav>
                                        <p:tav tm="100000">
                                          <p:val>
                                            <p:strVal val="#ppt_x"/>
                                          </p:val>
                                        </p:tav>
                                      </p:tavLst>
                                    </p:anim>
                                    <p:anim calcmode="lin" valueType="num">
                                      <p:cBhvr>
                                        <p:cTn id="16" dur="400" accel="100000" fill="hold">
                                          <p:stCondLst>
                                            <p:cond delay="16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8229600" cy="1143000"/>
          </a:xfrm>
        </p:spPr>
        <p:txBody>
          <a:bodyPr>
            <a:normAutofit fontScale="90000"/>
          </a:bodyPr>
          <a:lstStyle/>
          <a:p>
            <a:r>
              <a:rPr lang="tt-RU"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Туган якны өйрәнү музее җитәкчебез</a:t>
            </a:r>
            <a:endParaRPr lang="ru-RU"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5" name="Текст 4"/>
          <p:cNvSpPr>
            <a:spLocks noGrp="1"/>
          </p:cNvSpPr>
          <p:nvPr>
            <p:ph type="body" sz="quarter" idx="3"/>
          </p:nvPr>
        </p:nvSpPr>
        <p:spPr>
          <a:xfrm>
            <a:off x="3419872" y="1340768"/>
            <a:ext cx="5266929" cy="5256584"/>
          </a:xfrm>
        </p:spPr>
        <p:txBody>
          <a:bodyPr>
            <a:normAutofit fontScale="70000" lnSpcReduction="20000"/>
          </a:bodyPr>
          <a:lstStyle/>
          <a:p>
            <a:pPr algn="just"/>
            <a:r>
              <a:rPr lang="tt-RU" dirty="0" smtClean="0"/>
              <a:t> </a:t>
            </a:r>
            <a:r>
              <a:rPr lang="tt-RU" dirty="0" smtClean="0">
                <a:solidFill>
                  <a:srgbClr val="C00000"/>
                </a:solidFill>
                <a:latin typeface="Times New Roman" pitchFamily="18" charset="0"/>
                <a:cs typeface="Times New Roman" pitchFamily="18" charset="0"/>
              </a:rPr>
              <a:t>Безнең мәктәптә   туган якны өйрәнү музее  2009  нчы елдан эшли. Музей җитәкчесе - Хаҗиева Нәфисә Галимзяновна. Музейда эшчәнлек күпкырлы юнәлештә алып барыла. Түбәндәге бүлекләр эшли: </a:t>
            </a:r>
            <a:endParaRPr lang="ru-RU" dirty="0" smtClean="0">
              <a:solidFill>
                <a:srgbClr val="C00000"/>
              </a:solidFill>
              <a:latin typeface="Times New Roman" pitchFamily="18" charset="0"/>
              <a:cs typeface="Times New Roman" pitchFamily="18" charset="0"/>
            </a:endParaRPr>
          </a:p>
          <a:p>
            <a:pPr lvl="0" algn="just"/>
            <a:r>
              <a:rPr lang="tt-RU" dirty="0" smtClean="0">
                <a:solidFill>
                  <a:srgbClr val="C00000"/>
                </a:solidFill>
                <a:latin typeface="Times New Roman" pitchFamily="18" charset="0"/>
                <a:cs typeface="Times New Roman" pitchFamily="18" charset="0"/>
              </a:rPr>
              <a:t>Авыл тарихы</a:t>
            </a:r>
            <a:endParaRPr lang="ru-RU" dirty="0" smtClean="0">
              <a:solidFill>
                <a:srgbClr val="C00000"/>
              </a:solidFill>
              <a:latin typeface="Times New Roman" pitchFamily="18" charset="0"/>
              <a:cs typeface="Times New Roman" pitchFamily="18" charset="0"/>
            </a:endParaRPr>
          </a:p>
          <a:p>
            <a:pPr lvl="0" algn="just"/>
            <a:r>
              <a:rPr lang="tt-RU" dirty="0" smtClean="0">
                <a:solidFill>
                  <a:srgbClr val="C00000"/>
                </a:solidFill>
                <a:latin typeface="Times New Roman" pitchFamily="18" charset="0"/>
                <a:cs typeface="Times New Roman" pitchFamily="18" charset="0"/>
              </a:rPr>
              <a:t>Мәктәбем-горурлыгым</a:t>
            </a:r>
            <a:endParaRPr lang="ru-RU" dirty="0" smtClean="0">
              <a:solidFill>
                <a:srgbClr val="C00000"/>
              </a:solidFill>
              <a:latin typeface="Times New Roman" pitchFamily="18" charset="0"/>
              <a:cs typeface="Times New Roman" pitchFamily="18" charset="0"/>
            </a:endParaRPr>
          </a:p>
          <a:p>
            <a:pPr lvl="0" algn="just"/>
            <a:r>
              <a:rPr lang="tt-RU" dirty="0" smtClean="0">
                <a:solidFill>
                  <a:srgbClr val="C00000"/>
                </a:solidFill>
                <a:latin typeface="Times New Roman" pitchFamily="18" charset="0"/>
                <a:cs typeface="Times New Roman" pitchFamily="18" charset="0"/>
              </a:rPr>
              <a:t>Этнография - тормыш-көнкүреш әйберләре</a:t>
            </a:r>
            <a:endParaRPr lang="ru-RU" dirty="0" smtClean="0">
              <a:solidFill>
                <a:srgbClr val="C00000"/>
              </a:solidFill>
              <a:latin typeface="Times New Roman" pitchFamily="18" charset="0"/>
              <a:cs typeface="Times New Roman" pitchFamily="18" charset="0"/>
            </a:endParaRPr>
          </a:p>
          <a:p>
            <a:pPr lvl="0" algn="just"/>
            <a:r>
              <a:rPr lang="tt-RU" dirty="0" smtClean="0">
                <a:solidFill>
                  <a:srgbClr val="C00000"/>
                </a:solidFill>
                <a:latin typeface="Times New Roman" pitchFamily="18" charset="0"/>
                <a:cs typeface="Times New Roman" pitchFamily="18" charset="0"/>
              </a:rPr>
              <a:t>Якташларыбыз Ватан сугышында</a:t>
            </a:r>
            <a:endParaRPr lang="ru-RU" dirty="0" smtClean="0">
              <a:solidFill>
                <a:srgbClr val="C00000"/>
              </a:solidFill>
              <a:latin typeface="Times New Roman" pitchFamily="18" charset="0"/>
              <a:cs typeface="Times New Roman" pitchFamily="18" charset="0"/>
            </a:endParaRPr>
          </a:p>
          <a:p>
            <a:pPr lvl="0" algn="just"/>
            <a:r>
              <a:rPr lang="tt-RU" dirty="0" smtClean="0">
                <a:solidFill>
                  <a:srgbClr val="C00000"/>
                </a:solidFill>
                <a:latin typeface="Times New Roman" pitchFamily="18" charset="0"/>
                <a:cs typeface="Times New Roman" pitchFamily="18" charset="0"/>
              </a:rPr>
              <a:t>Нумизматика </a:t>
            </a:r>
            <a:endParaRPr lang="ru-RU" dirty="0" smtClean="0">
              <a:solidFill>
                <a:srgbClr val="C00000"/>
              </a:solidFill>
              <a:latin typeface="Times New Roman" pitchFamily="18" charset="0"/>
              <a:cs typeface="Times New Roman" pitchFamily="18" charset="0"/>
            </a:endParaRPr>
          </a:p>
          <a:p>
            <a:pPr lvl="0" algn="just"/>
            <a:r>
              <a:rPr lang="tt-RU" dirty="0" smtClean="0">
                <a:solidFill>
                  <a:srgbClr val="C00000"/>
                </a:solidFill>
                <a:latin typeface="Times New Roman" pitchFamily="18" charset="0"/>
                <a:cs typeface="Times New Roman" pitchFamily="18" charset="0"/>
              </a:rPr>
              <a:t>Әфганчылар</a:t>
            </a:r>
            <a:endParaRPr lang="ru-RU" dirty="0" smtClean="0">
              <a:solidFill>
                <a:srgbClr val="C00000"/>
              </a:solidFill>
              <a:latin typeface="Times New Roman" pitchFamily="18" charset="0"/>
              <a:cs typeface="Times New Roman" pitchFamily="18" charset="0"/>
            </a:endParaRPr>
          </a:p>
          <a:p>
            <a:pPr lvl="0" algn="just"/>
            <a:r>
              <a:rPr lang="tt-RU" dirty="0" smtClean="0">
                <a:solidFill>
                  <a:srgbClr val="C00000"/>
                </a:solidFill>
                <a:latin typeface="Times New Roman" pitchFamily="18" charset="0"/>
                <a:cs typeface="Times New Roman" pitchFamily="18" charset="0"/>
              </a:rPr>
              <a:t>Туган ягым табигате</a:t>
            </a:r>
            <a:endParaRPr lang="ru-RU" dirty="0" smtClean="0">
              <a:solidFill>
                <a:srgbClr val="C00000"/>
              </a:solidFill>
              <a:latin typeface="Times New Roman" pitchFamily="18" charset="0"/>
              <a:cs typeface="Times New Roman" pitchFamily="18" charset="0"/>
            </a:endParaRPr>
          </a:p>
          <a:p>
            <a:pPr algn="just"/>
            <a:r>
              <a:rPr lang="tt-RU" dirty="0" smtClean="0">
                <a:solidFill>
                  <a:srgbClr val="C00000"/>
                </a:solidFill>
                <a:latin typeface="Times New Roman" pitchFamily="18" charset="0"/>
                <a:cs typeface="Times New Roman" pitchFamily="18" charset="0"/>
              </a:rPr>
              <a:t>Һәр бүлекнең үз экскурсоводы бар.</a:t>
            </a:r>
            <a:endParaRPr lang="ru-RU" dirty="0" smtClean="0">
              <a:solidFill>
                <a:srgbClr val="C00000"/>
              </a:solidFill>
              <a:latin typeface="Times New Roman" pitchFamily="18" charset="0"/>
              <a:cs typeface="Times New Roman" pitchFamily="18" charset="0"/>
            </a:endParaRPr>
          </a:p>
          <a:p>
            <a:pPr algn="just"/>
            <a:r>
              <a:rPr lang="tt-RU" dirty="0" smtClean="0">
                <a:solidFill>
                  <a:srgbClr val="C00000"/>
                </a:solidFill>
                <a:latin typeface="Times New Roman" pitchFamily="18" charset="0"/>
                <a:cs typeface="Times New Roman" pitchFamily="18" charset="0"/>
              </a:rPr>
              <a:t>     Мәктәптә музей булдыру өчен 2009 нчы елдан экспонатлар туплый башланды. Бу елларда туган як тарихын өйрәнү түгәрәгенә йөрүче укучылар Хаҗиева Нәфисә Галимзяновна җитәкчелегендә авыл халкы арасына чыгып, авыл, мәктәп тарихы турында, авылның күренекле кешеләренә багышланган материаллар, фоторәсемнәр, экспонатлар тупладылар. Хәзерге көндә музейда   155  экспонат бар, туплау эше дәвам итә.</a:t>
            </a:r>
            <a:endParaRPr lang="ru-RU" dirty="0" smtClean="0">
              <a:solidFill>
                <a:srgbClr val="C00000"/>
              </a:solidFill>
              <a:latin typeface="Times New Roman" pitchFamily="18" charset="0"/>
              <a:cs typeface="Times New Roman" pitchFamily="18" charset="0"/>
            </a:endParaRPr>
          </a:p>
          <a:p>
            <a:endParaRPr lang="ru-RU" dirty="0"/>
          </a:p>
        </p:txBody>
      </p:sp>
      <p:pic>
        <p:nvPicPr>
          <p:cNvPr id="7" name="Picture 7"/>
          <p:cNvPicPr>
            <a:picLocks noGrp="1" noChangeAspect="1" noChangeArrowheads="1"/>
          </p:cNvPicPr>
          <p:nvPr>
            <p:ph sz="half" idx="2"/>
          </p:nvPr>
        </p:nvPicPr>
        <p:blipFill>
          <a:blip r:embed="rId2" cstate="print"/>
          <a:srcRect/>
          <a:stretch>
            <a:fillRect/>
          </a:stretch>
        </p:blipFill>
        <p:spPr bwMode="auto">
          <a:xfrm>
            <a:off x="611560" y="1484784"/>
            <a:ext cx="2632717" cy="3951288"/>
          </a:xfrm>
          <a:prstGeom prst="rect">
            <a:avLst/>
          </a:prstGeom>
          <a:noFill/>
          <a:ln w="9525">
            <a:noFill/>
            <a:miter lim="800000"/>
            <a:headEnd/>
            <a:tailEnd/>
          </a:ln>
        </p:spPr>
      </p:pic>
      <p:pic>
        <p:nvPicPr>
          <p:cNvPr id="8" name="Рисунок 7" descr="3 розы.gif"/>
          <p:cNvPicPr>
            <a:picLocks noChangeAspect="1"/>
          </p:cNvPicPr>
          <p:nvPr/>
        </p:nvPicPr>
        <p:blipFill>
          <a:blip r:embed="rId3" cstate="print"/>
          <a:stretch>
            <a:fillRect/>
          </a:stretch>
        </p:blipFill>
        <p:spPr>
          <a:xfrm>
            <a:off x="0" y="4293096"/>
            <a:ext cx="3276600" cy="2190750"/>
          </a:xfrm>
          <a:prstGeom prst="rect">
            <a:avLst/>
          </a:prstGeom>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strips(downRight)">
                                      <p:cBhvr>
                                        <p:cTn id="7" dur="2000"/>
                                        <p:tgtEl>
                                          <p:spTgt spid="5">
                                            <p:txEl>
                                              <p:pRg st="0" end="0"/>
                                            </p:txEl>
                                          </p:spTgt>
                                        </p:tgtEl>
                                      </p:cBhvr>
                                    </p:animEffect>
                                  </p:childTnLst>
                                </p:cTn>
                              </p:par>
                              <p:par>
                                <p:cTn id="8" presetID="18" presetClass="entr" presetSubtype="6"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strips(downRight)">
                                      <p:cBhvr>
                                        <p:cTn id="10" dur="2000"/>
                                        <p:tgtEl>
                                          <p:spTgt spid="5">
                                            <p:txEl>
                                              <p:pRg st="1" end="1"/>
                                            </p:txEl>
                                          </p:spTgt>
                                        </p:tgtEl>
                                      </p:cBhvr>
                                    </p:animEffect>
                                  </p:childTnLst>
                                </p:cTn>
                              </p:par>
                              <p:par>
                                <p:cTn id="11" presetID="18" presetClass="entr" presetSubtype="6"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strips(downRight)">
                                      <p:cBhvr>
                                        <p:cTn id="13" dur="2000"/>
                                        <p:tgtEl>
                                          <p:spTgt spid="5">
                                            <p:txEl>
                                              <p:pRg st="2" end="2"/>
                                            </p:txEl>
                                          </p:spTgt>
                                        </p:tgtEl>
                                      </p:cBhvr>
                                    </p:animEffect>
                                  </p:childTnLst>
                                </p:cTn>
                              </p:par>
                              <p:par>
                                <p:cTn id="14" presetID="18" presetClass="entr" presetSubtype="6"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strips(downRight)">
                                      <p:cBhvr>
                                        <p:cTn id="16" dur="2000"/>
                                        <p:tgtEl>
                                          <p:spTgt spid="5">
                                            <p:txEl>
                                              <p:pRg st="3" end="3"/>
                                            </p:txEl>
                                          </p:spTgt>
                                        </p:tgtEl>
                                      </p:cBhvr>
                                    </p:animEffect>
                                  </p:childTnLst>
                                </p:cTn>
                              </p:par>
                              <p:par>
                                <p:cTn id="17" presetID="18" presetClass="entr" presetSubtype="6"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strips(downRight)">
                                      <p:cBhvr>
                                        <p:cTn id="19" dur="2000"/>
                                        <p:tgtEl>
                                          <p:spTgt spid="5">
                                            <p:txEl>
                                              <p:pRg st="4" end="4"/>
                                            </p:txEl>
                                          </p:spTgt>
                                        </p:tgtEl>
                                      </p:cBhvr>
                                    </p:animEffect>
                                  </p:childTnLst>
                                </p:cTn>
                              </p:par>
                              <p:par>
                                <p:cTn id="20" presetID="18" presetClass="entr" presetSubtype="6"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strips(downRight)">
                                      <p:cBhvr>
                                        <p:cTn id="22" dur="2000"/>
                                        <p:tgtEl>
                                          <p:spTgt spid="5">
                                            <p:txEl>
                                              <p:pRg st="5" end="5"/>
                                            </p:txEl>
                                          </p:spTgt>
                                        </p:tgtEl>
                                      </p:cBhvr>
                                    </p:animEffect>
                                  </p:childTnLst>
                                </p:cTn>
                              </p:par>
                              <p:par>
                                <p:cTn id="23" presetID="18" presetClass="entr" presetSubtype="6" fill="hold"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strips(downRight)">
                                      <p:cBhvr>
                                        <p:cTn id="25" dur="2000"/>
                                        <p:tgtEl>
                                          <p:spTgt spid="5">
                                            <p:txEl>
                                              <p:pRg st="6" end="6"/>
                                            </p:txEl>
                                          </p:spTgt>
                                        </p:tgtEl>
                                      </p:cBhvr>
                                    </p:animEffect>
                                  </p:childTnLst>
                                </p:cTn>
                              </p:par>
                              <p:par>
                                <p:cTn id="26" presetID="18" presetClass="entr" presetSubtype="6" fill="hold" nodeType="withEffect">
                                  <p:stCondLst>
                                    <p:cond delay="0"/>
                                  </p:stCondLst>
                                  <p:childTnLst>
                                    <p:set>
                                      <p:cBhvr>
                                        <p:cTn id="27" dur="1" fill="hold">
                                          <p:stCondLst>
                                            <p:cond delay="0"/>
                                          </p:stCondLst>
                                        </p:cTn>
                                        <p:tgtEl>
                                          <p:spTgt spid="5">
                                            <p:txEl>
                                              <p:pRg st="7" end="7"/>
                                            </p:txEl>
                                          </p:spTgt>
                                        </p:tgtEl>
                                        <p:attrNameLst>
                                          <p:attrName>style.visibility</p:attrName>
                                        </p:attrNameLst>
                                      </p:cBhvr>
                                      <p:to>
                                        <p:strVal val="visible"/>
                                      </p:to>
                                    </p:set>
                                    <p:animEffect transition="in" filter="strips(downRight)">
                                      <p:cBhvr>
                                        <p:cTn id="28" dur="2000"/>
                                        <p:tgtEl>
                                          <p:spTgt spid="5">
                                            <p:txEl>
                                              <p:pRg st="7" end="7"/>
                                            </p:txEl>
                                          </p:spTgt>
                                        </p:tgtEl>
                                      </p:cBhvr>
                                    </p:animEffect>
                                  </p:childTnLst>
                                </p:cTn>
                              </p:par>
                              <p:par>
                                <p:cTn id="29" presetID="18" presetClass="entr" presetSubtype="6" fill="hold" nodeType="with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animEffect transition="in" filter="strips(downRight)">
                                      <p:cBhvr>
                                        <p:cTn id="31" dur="2000"/>
                                        <p:tgtEl>
                                          <p:spTgt spid="5">
                                            <p:txEl>
                                              <p:pRg st="8" end="8"/>
                                            </p:txEl>
                                          </p:spTgt>
                                        </p:tgtEl>
                                      </p:cBhvr>
                                    </p:animEffect>
                                  </p:childTnLst>
                                </p:cTn>
                              </p:par>
                              <p:par>
                                <p:cTn id="32" presetID="18" presetClass="entr" presetSubtype="6" fill="hold" nodeType="withEffect">
                                  <p:stCondLst>
                                    <p:cond delay="0"/>
                                  </p:stCondLst>
                                  <p:childTnLst>
                                    <p:set>
                                      <p:cBhvr>
                                        <p:cTn id="33" dur="1" fill="hold">
                                          <p:stCondLst>
                                            <p:cond delay="0"/>
                                          </p:stCondLst>
                                        </p:cTn>
                                        <p:tgtEl>
                                          <p:spTgt spid="5">
                                            <p:txEl>
                                              <p:pRg st="9" end="9"/>
                                            </p:txEl>
                                          </p:spTgt>
                                        </p:tgtEl>
                                        <p:attrNameLst>
                                          <p:attrName>style.visibility</p:attrName>
                                        </p:attrNameLst>
                                      </p:cBhvr>
                                      <p:to>
                                        <p:strVal val="visible"/>
                                      </p:to>
                                    </p:set>
                                    <p:animEffect transition="in" filter="strips(downRight)">
                                      <p:cBhvr>
                                        <p:cTn id="34" dur="2000"/>
                                        <p:tgtEl>
                                          <p:spTgt spid="5">
                                            <p:txEl>
                                              <p:pRg st="9" end="9"/>
                                            </p:txEl>
                                          </p:spTgt>
                                        </p:tgtEl>
                                      </p:cBhvr>
                                    </p:animEffect>
                                  </p:childTnLst>
                                </p:cTn>
                              </p:par>
                              <p:par>
                                <p:cTn id="35" presetID="22" presetClass="entr" presetSubtype="8" fill="hold"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2000"/>
                                        <p:tgtEl>
                                          <p:spTgt spid="7"/>
                                        </p:tgtEl>
                                      </p:cBhvr>
                                    </p:animEffect>
                                  </p:childTnLst>
                                </p:cTn>
                              </p:par>
                              <p:par>
                                <p:cTn id="38" presetID="22" presetClass="entr" presetSubtype="8" fill="hold" nodeType="with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left)">
                                      <p:cBhvr>
                                        <p:cTn id="4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tt-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Музейда экскурсияләр</a:t>
            </a:r>
            <a:r>
              <a:rPr lang="ru-RU" dirty="0" smtClean="0"/>
              <a:t/>
            </a:r>
            <a:br>
              <a:rPr lang="ru-RU" dirty="0" smtClean="0"/>
            </a:br>
            <a:endParaRPr lang="ru-RU" dirty="0"/>
          </a:p>
        </p:txBody>
      </p:sp>
      <p:sp>
        <p:nvSpPr>
          <p:cNvPr id="3" name="Текст 2"/>
          <p:cNvSpPr>
            <a:spLocks noGrp="1"/>
          </p:cNvSpPr>
          <p:nvPr>
            <p:ph type="body" idx="1"/>
          </p:nvPr>
        </p:nvSpPr>
        <p:spPr>
          <a:xfrm>
            <a:off x="179512" y="1052736"/>
            <a:ext cx="4104456" cy="1368152"/>
          </a:xfrm>
        </p:spPr>
        <p:txBody>
          <a:bodyPr>
            <a:normAutofit fontScale="85000" lnSpcReduction="20000"/>
          </a:bodyPr>
          <a:lstStyle/>
          <a:p>
            <a:pPr algn="just"/>
            <a:r>
              <a:rPr lang="tt-RU" dirty="0" smtClean="0">
                <a:solidFill>
                  <a:srgbClr val="7030A0"/>
                </a:solidFill>
                <a:latin typeface="Times New Roman" pitchFamily="18" charset="0"/>
                <a:cs typeface="Times New Roman" pitchFamily="18" charset="0"/>
              </a:rPr>
              <a:t>Музейның бер бүлеге   “Әфганчы якташларыбыз”  дип атала. Анда Әфганстанда хезмәт иткән авылдашларыбыз турында стенд  урын алган .</a:t>
            </a:r>
            <a:endParaRPr lang="ru-RU" dirty="0">
              <a:solidFill>
                <a:srgbClr val="7030A0"/>
              </a:solidFill>
              <a:latin typeface="Times New Roman" pitchFamily="18" charset="0"/>
              <a:cs typeface="Times New Roman" pitchFamily="18" charset="0"/>
            </a:endParaRPr>
          </a:p>
        </p:txBody>
      </p:sp>
      <p:pic>
        <p:nvPicPr>
          <p:cNvPr id="7" name="Picture 7" descr="DSCN1662"/>
          <p:cNvPicPr>
            <a:picLocks noGrp="1" noChangeAspect="1" noChangeArrowheads="1"/>
          </p:cNvPicPr>
          <p:nvPr>
            <p:ph sz="half" idx="2"/>
          </p:nvPr>
        </p:nvPicPr>
        <p:blipFill>
          <a:blip r:embed="rId2" cstate="print"/>
          <a:srcRect/>
          <a:stretch>
            <a:fillRect/>
          </a:stretch>
        </p:blipFill>
        <p:spPr bwMode="auto">
          <a:xfrm>
            <a:off x="4644008" y="1052736"/>
            <a:ext cx="4104456" cy="2808312"/>
          </a:xfrm>
          <a:prstGeom prst="rect">
            <a:avLst/>
          </a:prstGeom>
          <a:ln>
            <a:noFill/>
          </a:ln>
          <a:effectLst>
            <a:softEdge rad="112500"/>
          </a:effectLst>
        </p:spPr>
      </p:pic>
      <p:pic>
        <p:nvPicPr>
          <p:cNvPr id="5122" name="Picture 2" descr="SAM_1260"/>
          <p:cNvPicPr>
            <a:picLocks noChangeAspect="1" noChangeArrowheads="1"/>
          </p:cNvPicPr>
          <p:nvPr/>
        </p:nvPicPr>
        <p:blipFill>
          <a:blip r:embed="rId3" cstate="print"/>
          <a:srcRect/>
          <a:stretch>
            <a:fillRect/>
          </a:stretch>
        </p:blipFill>
        <p:spPr bwMode="auto">
          <a:xfrm>
            <a:off x="3779912" y="3861048"/>
            <a:ext cx="3987186" cy="27363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123" name="Picture 3" descr="P1010748"/>
          <p:cNvPicPr>
            <a:picLocks noChangeAspect="1" noChangeArrowheads="1"/>
          </p:cNvPicPr>
          <p:nvPr/>
        </p:nvPicPr>
        <p:blipFill>
          <a:blip r:embed="rId4" cstate="print"/>
          <a:srcRect/>
          <a:stretch>
            <a:fillRect/>
          </a:stretch>
        </p:blipFill>
        <p:spPr bwMode="auto">
          <a:xfrm>
            <a:off x="323528" y="2708920"/>
            <a:ext cx="3539051" cy="28083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ntr" presetSubtype="0" fill="hold" nodeType="withEffect">
                                  <p:stCondLst>
                                    <p:cond delay="0"/>
                                  </p:stCondLst>
                                  <p:childTnLst>
                                    <p:set>
                                      <p:cBhvr>
                                        <p:cTn id="6" dur="1" fill="hold">
                                          <p:stCondLst>
                                            <p:cond delay="0"/>
                                          </p:stCondLst>
                                        </p:cTn>
                                        <p:tgtEl>
                                          <p:spTgt spid="5123"/>
                                        </p:tgtEl>
                                        <p:attrNameLst>
                                          <p:attrName>style.visibility</p:attrName>
                                        </p:attrNameLst>
                                      </p:cBhvr>
                                      <p:to>
                                        <p:strVal val="visible"/>
                                      </p:to>
                                    </p:set>
                                    <p:anim to="" calcmode="lin" valueType="num">
                                      <p:cBhvr>
                                        <p:cTn id="7" dur="1" fill="hold"/>
                                        <p:tgtEl>
                                          <p:spTgt spid="5123"/>
                                        </p:tgtEl>
                                        <p:attrNameLst>
                                          <p:attrName/>
                                        </p:attrNameLst>
                                      </p:cBhvr>
                                    </p:anim>
                                  </p:childTnLst>
                                </p:cTn>
                              </p:par>
                              <p:par>
                                <p:cTn id="8" presetID="16" presetClass="entr" presetSubtype="37" fill="hold" nodeType="withEffect">
                                  <p:stCondLst>
                                    <p:cond delay="0"/>
                                  </p:stCondLst>
                                  <p:childTnLst>
                                    <p:set>
                                      <p:cBhvr>
                                        <p:cTn id="9" dur="1" fill="hold">
                                          <p:stCondLst>
                                            <p:cond delay="0"/>
                                          </p:stCondLst>
                                        </p:cTn>
                                        <p:tgtEl>
                                          <p:spTgt spid="5122"/>
                                        </p:tgtEl>
                                        <p:attrNameLst>
                                          <p:attrName>style.visibility</p:attrName>
                                        </p:attrNameLst>
                                      </p:cBhvr>
                                      <p:to>
                                        <p:strVal val="visible"/>
                                      </p:to>
                                    </p:set>
                                    <p:animEffect transition="in" filter="barn(outVertical)">
                                      <p:cBhvr>
                                        <p:cTn id="10" dur="2000"/>
                                        <p:tgtEl>
                                          <p:spTgt spid="5122"/>
                                        </p:tgtEl>
                                      </p:cBhvr>
                                    </p:animEffect>
                                  </p:childTnLst>
                                </p:cTn>
                              </p:par>
                              <p:par>
                                <p:cTn id="11" presetID="12" presetClass="entr" presetSubtype="2"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slide(fromRight)">
                                      <p:cBhvr>
                                        <p:cTn id="13" dur="2000"/>
                                        <p:tgtEl>
                                          <p:spTgt spid="7"/>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up)">
                                      <p:cBhvr>
                                        <p:cTn id="16" dur="2000"/>
                                        <p:tgtEl>
                                          <p:spTgt spid="2"/>
                                        </p:tgtEl>
                                      </p:cBhvr>
                                    </p:animEffect>
                                  </p:childTnLst>
                                </p:cTn>
                              </p:par>
                              <p:par>
                                <p:cTn id="17" presetID="15" presetClass="entr" presetSubtype="0" fill="hold" nodeType="with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0"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21" dur="2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22" dur="2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par>
                                <p:cTn id="23" presetID="30" presetClass="entr" presetSubtype="0" fill="hold" nodeType="with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1600" decel="100000"/>
                                        <p:tgtEl>
                                          <p:spTgt spid="3">
                                            <p:txEl>
                                              <p:pRg st="0" end="0"/>
                                            </p:txEl>
                                          </p:spTgt>
                                        </p:tgtEl>
                                      </p:cBhvr>
                                    </p:animEffect>
                                    <p:anim calcmode="lin" valueType="num">
                                      <p:cBhvr>
                                        <p:cTn id="26" dur="1600" decel="100000" fill="hold"/>
                                        <p:tgtEl>
                                          <p:spTgt spid="3">
                                            <p:txEl>
                                              <p:pRg st="0" end="0"/>
                                            </p:txEl>
                                          </p:spTgt>
                                        </p:tgtEl>
                                        <p:attrNameLst>
                                          <p:attrName>style.rotation</p:attrName>
                                        </p:attrNameLst>
                                      </p:cBhvr>
                                      <p:tavLst>
                                        <p:tav tm="0">
                                          <p:val>
                                            <p:fltVal val="-90"/>
                                          </p:val>
                                        </p:tav>
                                        <p:tav tm="100000">
                                          <p:val>
                                            <p:fltVal val="0"/>
                                          </p:val>
                                        </p:tav>
                                      </p:tavLst>
                                    </p:anim>
                                    <p:anim calcmode="lin" valueType="num">
                                      <p:cBhvr>
                                        <p:cTn id="27" dur="1600" decel="100000" fill="hold"/>
                                        <p:tgtEl>
                                          <p:spTgt spid="3">
                                            <p:txEl>
                                              <p:pRg st="0" end="0"/>
                                            </p:txEl>
                                          </p:spTgt>
                                        </p:tgtEl>
                                        <p:attrNameLst>
                                          <p:attrName>ppt_x</p:attrName>
                                        </p:attrNameLst>
                                      </p:cBhvr>
                                      <p:tavLst>
                                        <p:tav tm="0">
                                          <p:val>
                                            <p:strVal val="#ppt_x+0.4"/>
                                          </p:val>
                                        </p:tav>
                                        <p:tav tm="100000">
                                          <p:val>
                                            <p:strVal val="#ppt_x-0.05"/>
                                          </p:val>
                                        </p:tav>
                                      </p:tavLst>
                                    </p:anim>
                                    <p:anim calcmode="lin" valueType="num">
                                      <p:cBhvr>
                                        <p:cTn id="28" dur="1600" decel="100000" fill="hold"/>
                                        <p:tgtEl>
                                          <p:spTgt spid="3">
                                            <p:txEl>
                                              <p:pRg st="0" end="0"/>
                                            </p:txEl>
                                          </p:spTgt>
                                        </p:tgtEl>
                                        <p:attrNameLst>
                                          <p:attrName>ppt_y</p:attrName>
                                        </p:attrNameLst>
                                      </p:cBhvr>
                                      <p:tavLst>
                                        <p:tav tm="0">
                                          <p:val>
                                            <p:strVal val="#ppt_y-0.4"/>
                                          </p:val>
                                        </p:tav>
                                        <p:tav tm="100000">
                                          <p:val>
                                            <p:strVal val="#ppt_y+0.1"/>
                                          </p:val>
                                        </p:tav>
                                      </p:tavLst>
                                    </p:anim>
                                    <p:anim calcmode="lin" valueType="num">
                                      <p:cBhvr>
                                        <p:cTn id="29" dur="400" accel="100000" fill="hold">
                                          <p:stCondLst>
                                            <p:cond delay="1600"/>
                                          </p:stCondLst>
                                        </p:cTn>
                                        <p:tgtEl>
                                          <p:spTgt spid="3">
                                            <p:txEl>
                                              <p:pRg st="0" end="0"/>
                                            </p:txEl>
                                          </p:spTgt>
                                        </p:tgtEl>
                                        <p:attrNameLst>
                                          <p:attrName>ppt_x</p:attrName>
                                        </p:attrNameLst>
                                      </p:cBhvr>
                                      <p:tavLst>
                                        <p:tav tm="0">
                                          <p:val>
                                            <p:strVal val="#ppt_x-0.05"/>
                                          </p:val>
                                        </p:tav>
                                        <p:tav tm="100000">
                                          <p:val>
                                            <p:strVal val="#ppt_x"/>
                                          </p:val>
                                        </p:tav>
                                      </p:tavLst>
                                    </p:anim>
                                    <p:anim calcmode="lin" valueType="num">
                                      <p:cBhvr>
                                        <p:cTn id="30" dur="400" accel="100000" fill="hold">
                                          <p:stCondLst>
                                            <p:cond delay="1600"/>
                                          </p:stCondLst>
                                        </p:cTn>
                                        <p:tgtEl>
                                          <p:spTgt spid="3">
                                            <p:txEl>
                                              <p:pRg st="0" end="0"/>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706090"/>
          </a:xfrm>
        </p:spPr>
        <p:txBody>
          <a:bodyPr>
            <a:normAutofit fontScale="90000"/>
          </a:bodyPr>
          <a:lstStyle/>
          <a:p>
            <a:r>
              <a:rPr lang="ru-RU" dirty="0" err="1" smtClean="0">
                <a:solidFill>
                  <a:srgbClr val="0070C0"/>
                </a:solidFill>
              </a:rPr>
              <a:t>Якташларыбыз</a:t>
            </a:r>
            <a:r>
              <a:rPr lang="ru-RU" dirty="0" smtClean="0">
                <a:solidFill>
                  <a:srgbClr val="0070C0"/>
                </a:solidFill>
              </a:rPr>
              <a:t> – Б</a:t>
            </a:r>
            <a:r>
              <a:rPr lang="tt-RU" dirty="0" smtClean="0">
                <a:solidFill>
                  <a:srgbClr val="0070C0"/>
                </a:solidFill>
              </a:rPr>
              <a:t>өек Ватан сугышында</a:t>
            </a:r>
            <a:endParaRPr lang="ru-RU" dirty="0">
              <a:solidFill>
                <a:srgbClr val="0070C0"/>
              </a:solidFill>
            </a:endParaRPr>
          </a:p>
        </p:txBody>
      </p:sp>
      <p:sp>
        <p:nvSpPr>
          <p:cNvPr id="3" name="Текст 2"/>
          <p:cNvSpPr>
            <a:spLocks noGrp="1"/>
          </p:cNvSpPr>
          <p:nvPr>
            <p:ph type="body" idx="1"/>
          </p:nvPr>
        </p:nvSpPr>
        <p:spPr>
          <a:xfrm>
            <a:off x="457200" y="1268760"/>
            <a:ext cx="4040188" cy="2520279"/>
          </a:xfrm>
        </p:spPr>
        <p:txBody>
          <a:bodyPr>
            <a:normAutofit fontScale="62500" lnSpcReduction="20000"/>
          </a:bodyPr>
          <a:lstStyle/>
          <a:p>
            <a:pPr algn="just"/>
            <a:r>
              <a:rPr lang="tt-RU" dirty="0" smtClean="0">
                <a:solidFill>
                  <a:srgbClr val="C00000"/>
                </a:solidFill>
                <a:latin typeface="Times New Roman" pitchFamily="18" charset="0"/>
                <a:cs typeface="Times New Roman" pitchFamily="18" charset="0"/>
              </a:rPr>
              <a:t>“Якташларыбыз Бөек Ватан сугышында”дигән бүлектә ветераннарыбыз турында мәгълүматлар, тыл ветераннарына багышланган альбомнар,  “Сугыш чоры укытучылары”, ”Сугыш чоры балалары”, “Алар Ватан өчен көрәштеләр” альбомнары, ”Хәтер китабы”,   котелок, фляжкалар, автоматның магазины, штыклар, солдат хатлары, фотокарточкалар саклана. Төбәгебезнең Советлар Союзы Геройлары портретлары, шулай ук орден - медальләр, аларның документлары, грамота, мактау кәгазьләре. </a:t>
            </a:r>
            <a:endParaRPr lang="ru-RU" dirty="0" smtClean="0">
              <a:solidFill>
                <a:srgbClr val="C00000"/>
              </a:solidFill>
              <a:latin typeface="Times New Roman" pitchFamily="18" charset="0"/>
              <a:cs typeface="Times New Roman" pitchFamily="18" charset="0"/>
            </a:endParaRPr>
          </a:p>
          <a:p>
            <a:endParaRPr lang="ru-RU" dirty="0"/>
          </a:p>
        </p:txBody>
      </p:sp>
      <p:pic>
        <p:nvPicPr>
          <p:cNvPr id="12" name="Содержимое 6" descr="100_7934.JPG"/>
          <p:cNvPicPr>
            <a:picLocks noGrp="1" noChangeAspect="1"/>
          </p:cNvPicPr>
          <p:nvPr>
            <p:ph sz="half" idx="2"/>
          </p:nvPr>
        </p:nvPicPr>
        <p:blipFill>
          <a:blip r:embed="rId2" cstate="print"/>
          <a:stretch>
            <a:fillRect/>
          </a:stretch>
        </p:blipFill>
        <p:spPr>
          <a:xfrm>
            <a:off x="5076056" y="1412776"/>
            <a:ext cx="3528392" cy="470452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4" name="Picture 6" descr="DSCN1656"/>
          <p:cNvPicPr>
            <a:picLocks noChangeAspect="1" noChangeArrowheads="1"/>
          </p:cNvPicPr>
          <p:nvPr/>
        </p:nvPicPr>
        <p:blipFill>
          <a:blip r:embed="rId3" cstate="print"/>
          <a:srcRect l="12773" r="12210" b="5840"/>
          <a:stretch>
            <a:fillRect/>
          </a:stretch>
        </p:blipFill>
        <p:spPr bwMode="auto">
          <a:xfrm>
            <a:off x="611560" y="3645024"/>
            <a:ext cx="3760597" cy="28804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12"/>
                                        </p:tgtEl>
                                        <p:attrNameLst>
                                          <p:attrName>style.visibility</p:attrName>
                                        </p:attrNameLst>
                                      </p:cBhvr>
                                      <p:to>
                                        <p:strVal val="visible"/>
                                      </p:to>
                                    </p:set>
                                    <p:anim calcmode="lin" valueType="num">
                                      <p:cBhvr>
                                        <p:cTn id="7" dur="2000" fill="hold"/>
                                        <p:tgtEl>
                                          <p:spTgt spid="12"/>
                                        </p:tgtEl>
                                        <p:attrNameLst>
                                          <p:attrName>ppt_w</p:attrName>
                                        </p:attrNameLst>
                                      </p:cBhvr>
                                      <p:tavLst>
                                        <p:tav tm="0">
                                          <p:val>
                                            <p:fltVal val="0"/>
                                          </p:val>
                                        </p:tav>
                                        <p:tav tm="100000">
                                          <p:val>
                                            <p:strVal val="#ppt_w"/>
                                          </p:val>
                                        </p:tav>
                                      </p:tavLst>
                                    </p:anim>
                                    <p:anim calcmode="lin" valueType="num">
                                      <p:cBhvr>
                                        <p:cTn id="8" dur="2000" fill="hold"/>
                                        <p:tgtEl>
                                          <p:spTgt spid="12"/>
                                        </p:tgtEl>
                                        <p:attrNameLst>
                                          <p:attrName>ppt_h</p:attrName>
                                        </p:attrNameLst>
                                      </p:cBhvr>
                                      <p:tavLst>
                                        <p:tav tm="0">
                                          <p:val>
                                            <p:fltVal val="0"/>
                                          </p:val>
                                        </p:tav>
                                        <p:tav tm="100000">
                                          <p:val>
                                            <p:strVal val="#ppt_h"/>
                                          </p:val>
                                        </p:tav>
                                      </p:tavLst>
                                    </p:anim>
                                    <p:anim calcmode="lin" valueType="num">
                                      <p:cBhvr>
                                        <p:cTn id="9" dur="2000" fill="hold"/>
                                        <p:tgtEl>
                                          <p:spTgt spid="12"/>
                                        </p:tgtEl>
                                        <p:attrNameLst>
                                          <p:attrName>style.rotation</p:attrName>
                                        </p:attrNameLst>
                                      </p:cBhvr>
                                      <p:tavLst>
                                        <p:tav tm="0">
                                          <p:val>
                                            <p:fltVal val="90"/>
                                          </p:val>
                                        </p:tav>
                                        <p:tav tm="100000">
                                          <p:val>
                                            <p:fltVal val="0"/>
                                          </p:val>
                                        </p:tav>
                                      </p:tavLst>
                                    </p:anim>
                                    <p:animEffect transition="in" filter="fade">
                                      <p:cBhvr>
                                        <p:cTn id="10" dur="2000"/>
                                        <p:tgtEl>
                                          <p:spTgt spid="12"/>
                                        </p:tgtEl>
                                      </p:cBhvr>
                                    </p:animEffect>
                                  </p:childTnLst>
                                </p:cTn>
                              </p:par>
                              <p:par>
                                <p:cTn id="11" presetID="23" presetClass="entr" presetSubtype="528"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2000" fill="hold"/>
                                        <p:tgtEl>
                                          <p:spTgt spid="14"/>
                                        </p:tgtEl>
                                        <p:attrNameLst>
                                          <p:attrName>ppt_w</p:attrName>
                                        </p:attrNameLst>
                                      </p:cBhvr>
                                      <p:tavLst>
                                        <p:tav tm="0">
                                          <p:val>
                                            <p:fltVal val="0"/>
                                          </p:val>
                                        </p:tav>
                                        <p:tav tm="100000">
                                          <p:val>
                                            <p:strVal val="#ppt_w"/>
                                          </p:val>
                                        </p:tav>
                                      </p:tavLst>
                                    </p:anim>
                                    <p:anim calcmode="lin" valueType="num">
                                      <p:cBhvr>
                                        <p:cTn id="14" dur="2000" fill="hold"/>
                                        <p:tgtEl>
                                          <p:spTgt spid="14"/>
                                        </p:tgtEl>
                                        <p:attrNameLst>
                                          <p:attrName>ppt_h</p:attrName>
                                        </p:attrNameLst>
                                      </p:cBhvr>
                                      <p:tavLst>
                                        <p:tav tm="0">
                                          <p:val>
                                            <p:fltVal val="0"/>
                                          </p:val>
                                        </p:tav>
                                        <p:tav tm="100000">
                                          <p:val>
                                            <p:strVal val="#ppt_h"/>
                                          </p:val>
                                        </p:tav>
                                      </p:tavLst>
                                    </p:anim>
                                    <p:anim calcmode="lin" valueType="num">
                                      <p:cBhvr>
                                        <p:cTn id="15" dur="2000" fill="hold"/>
                                        <p:tgtEl>
                                          <p:spTgt spid="14"/>
                                        </p:tgtEl>
                                        <p:attrNameLst>
                                          <p:attrName>ppt_x</p:attrName>
                                        </p:attrNameLst>
                                      </p:cBhvr>
                                      <p:tavLst>
                                        <p:tav tm="0">
                                          <p:val>
                                            <p:fltVal val="0.5"/>
                                          </p:val>
                                        </p:tav>
                                        <p:tav tm="100000">
                                          <p:val>
                                            <p:strVal val="#ppt_x"/>
                                          </p:val>
                                        </p:tav>
                                      </p:tavLst>
                                    </p:anim>
                                    <p:anim calcmode="lin" valueType="num">
                                      <p:cBhvr>
                                        <p:cTn id="16" dur="2000" fill="hold"/>
                                        <p:tgtEl>
                                          <p:spTgt spid="1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tt-RU"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“Авыллар тарихы”  бүлеге</a:t>
            </a:r>
            <a:endPar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sp>
        <p:nvSpPr>
          <p:cNvPr id="3" name="Текст 2"/>
          <p:cNvSpPr>
            <a:spLocks noGrp="1"/>
          </p:cNvSpPr>
          <p:nvPr>
            <p:ph type="body" idx="1"/>
          </p:nvPr>
        </p:nvSpPr>
        <p:spPr>
          <a:xfrm>
            <a:off x="323528" y="1124744"/>
            <a:ext cx="4173860" cy="2304256"/>
          </a:xfrm>
        </p:spPr>
        <p:txBody>
          <a:bodyPr>
            <a:normAutofit fontScale="62500" lnSpcReduction="20000"/>
          </a:bodyPr>
          <a:lstStyle/>
          <a:p>
            <a:pPr algn="just"/>
            <a:r>
              <a:rPr lang="tt-RU"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“Авыллар тарихы”  бүлегендә “Бай тарихлы төбәгем” дигән стенд, колхоз тарихына караган альбомнар, авылыбызның хезмәт алдынгылары турында газета материаллары, күп санда фоторәсемнәр тупланган. Аларны караганда, без үзебезнең әби-бабаларыбыз белән горурланабыз . Хезмәт тәрбиясенә, профориентациягә багышланган класс сәгатьләре өчен бу материаллар - үзе бетмәс хәзинә.</a:t>
            </a:r>
            <a:endParaRPr lang="ru-RU"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a:p>
            <a:endParaRPr lang="ru-RU" dirty="0"/>
          </a:p>
        </p:txBody>
      </p:sp>
      <p:pic>
        <p:nvPicPr>
          <p:cNvPr id="8" name="Содержимое 7" descr="100_7940.JPG"/>
          <p:cNvPicPr>
            <a:picLocks noGrp="1" noChangeAspect="1"/>
          </p:cNvPicPr>
          <p:nvPr>
            <p:ph sz="quarter" idx="4"/>
          </p:nvPr>
        </p:nvPicPr>
        <p:blipFill>
          <a:blip r:embed="rId2" cstate="print"/>
          <a:stretch>
            <a:fillRect/>
          </a:stretch>
        </p:blipFill>
        <p:spPr>
          <a:xfrm>
            <a:off x="4860032" y="1124744"/>
            <a:ext cx="4041775" cy="3031331"/>
          </a:xfrm>
          <a:prstGeom prst="rect">
            <a:avLst/>
          </a:prstGeom>
          <a:ln>
            <a:noFill/>
          </a:ln>
          <a:effectLst>
            <a:softEdge rad="112500"/>
          </a:effectLst>
        </p:spPr>
      </p:pic>
      <p:pic>
        <p:nvPicPr>
          <p:cNvPr id="9" name="Содержимое 8" descr="100_7945.JPG"/>
          <p:cNvPicPr>
            <a:picLocks noChangeAspect="1"/>
          </p:cNvPicPr>
          <p:nvPr/>
        </p:nvPicPr>
        <p:blipFill>
          <a:blip r:embed="rId3" cstate="print"/>
          <a:stretch>
            <a:fillRect/>
          </a:stretch>
        </p:blipFill>
        <p:spPr>
          <a:xfrm>
            <a:off x="323528" y="3284984"/>
            <a:ext cx="4040188" cy="3030141"/>
          </a:xfrm>
          <a:prstGeom prst="rect">
            <a:avLst/>
          </a:prstGeom>
        </p:spPr>
      </p:pic>
      <p:pic>
        <p:nvPicPr>
          <p:cNvPr id="11" name="Содержимое 7" descr="100_7936.JPG"/>
          <p:cNvPicPr>
            <a:picLocks noChangeAspect="1"/>
          </p:cNvPicPr>
          <p:nvPr/>
        </p:nvPicPr>
        <p:blipFill>
          <a:blip r:embed="rId4" cstate="print"/>
          <a:stretch>
            <a:fillRect/>
          </a:stretch>
        </p:blipFill>
        <p:spPr>
          <a:xfrm>
            <a:off x="3059832" y="3573016"/>
            <a:ext cx="4041775" cy="303133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med">
    <p:zoom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000" fill="hold"/>
                                        <p:tgtEl>
                                          <p:spTgt spid="8"/>
                                        </p:tgtEl>
                                        <p:attrNameLst>
                                          <p:attrName>ppt_w</p:attrName>
                                        </p:attrNameLst>
                                      </p:cBhvr>
                                      <p:tavLst>
                                        <p:tav tm="0">
                                          <p:val>
                                            <p:fltVal val="0"/>
                                          </p:val>
                                        </p:tav>
                                        <p:tav tm="100000">
                                          <p:val>
                                            <p:strVal val="#ppt_w"/>
                                          </p:val>
                                        </p:tav>
                                      </p:tavLst>
                                    </p:anim>
                                    <p:anim calcmode="lin" valueType="num">
                                      <p:cBhvr>
                                        <p:cTn id="8" dur="2000" fill="hold"/>
                                        <p:tgtEl>
                                          <p:spTgt spid="8"/>
                                        </p:tgtEl>
                                        <p:attrNameLst>
                                          <p:attrName>ppt_h</p:attrName>
                                        </p:attrNameLst>
                                      </p:cBhvr>
                                      <p:tavLst>
                                        <p:tav tm="0">
                                          <p:val>
                                            <p:fltVal val="0"/>
                                          </p:val>
                                        </p:tav>
                                        <p:tav tm="100000">
                                          <p:val>
                                            <p:strVal val="#ppt_h"/>
                                          </p:val>
                                        </p:tav>
                                      </p:tavLst>
                                    </p:anim>
                                    <p:anim calcmode="lin" valueType="num">
                                      <p:cBhvr>
                                        <p:cTn id="9" dur="2000" fill="hold"/>
                                        <p:tgtEl>
                                          <p:spTgt spid="8"/>
                                        </p:tgtEl>
                                        <p:attrNameLst>
                                          <p:attrName>style.rotation</p:attrName>
                                        </p:attrNameLst>
                                      </p:cBhvr>
                                      <p:tavLst>
                                        <p:tav tm="0">
                                          <p:val>
                                            <p:fltVal val="360"/>
                                          </p:val>
                                        </p:tav>
                                        <p:tav tm="100000">
                                          <p:val>
                                            <p:fltVal val="0"/>
                                          </p:val>
                                        </p:tav>
                                      </p:tavLst>
                                    </p:anim>
                                    <p:animEffect transition="in" filter="fade">
                                      <p:cBhvr>
                                        <p:cTn id="10" dur="2000"/>
                                        <p:tgtEl>
                                          <p:spTgt spid="8"/>
                                        </p:tgtEl>
                                      </p:cBhvr>
                                    </p:animEffect>
                                  </p:childTnLst>
                                </p:cTn>
                              </p:par>
                              <p:par>
                                <p:cTn id="11" presetID="3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600" decel="100000"/>
                                        <p:tgtEl>
                                          <p:spTgt spid="11"/>
                                        </p:tgtEl>
                                      </p:cBhvr>
                                    </p:animEffect>
                                    <p:anim calcmode="lin" valueType="num">
                                      <p:cBhvr>
                                        <p:cTn id="14" dur="1600" decel="100000" fill="hold"/>
                                        <p:tgtEl>
                                          <p:spTgt spid="11"/>
                                        </p:tgtEl>
                                        <p:attrNameLst>
                                          <p:attrName>style.rotation</p:attrName>
                                        </p:attrNameLst>
                                      </p:cBhvr>
                                      <p:tavLst>
                                        <p:tav tm="0">
                                          <p:val>
                                            <p:fltVal val="-90"/>
                                          </p:val>
                                        </p:tav>
                                        <p:tav tm="100000">
                                          <p:val>
                                            <p:fltVal val="0"/>
                                          </p:val>
                                        </p:tav>
                                      </p:tavLst>
                                    </p:anim>
                                    <p:anim calcmode="lin" valueType="num">
                                      <p:cBhvr>
                                        <p:cTn id="15" dur="1600" decel="100000" fill="hold"/>
                                        <p:tgtEl>
                                          <p:spTgt spid="11"/>
                                        </p:tgtEl>
                                        <p:attrNameLst>
                                          <p:attrName>ppt_x</p:attrName>
                                        </p:attrNameLst>
                                      </p:cBhvr>
                                      <p:tavLst>
                                        <p:tav tm="0">
                                          <p:val>
                                            <p:strVal val="#ppt_x+0.4"/>
                                          </p:val>
                                        </p:tav>
                                        <p:tav tm="100000">
                                          <p:val>
                                            <p:strVal val="#ppt_x-0.05"/>
                                          </p:val>
                                        </p:tav>
                                      </p:tavLst>
                                    </p:anim>
                                    <p:anim calcmode="lin" valueType="num">
                                      <p:cBhvr>
                                        <p:cTn id="16" dur="1600" decel="100000" fill="hold"/>
                                        <p:tgtEl>
                                          <p:spTgt spid="11"/>
                                        </p:tgtEl>
                                        <p:attrNameLst>
                                          <p:attrName>ppt_y</p:attrName>
                                        </p:attrNameLst>
                                      </p:cBhvr>
                                      <p:tavLst>
                                        <p:tav tm="0">
                                          <p:val>
                                            <p:strVal val="#ppt_y-0.4"/>
                                          </p:val>
                                        </p:tav>
                                        <p:tav tm="100000">
                                          <p:val>
                                            <p:strVal val="#ppt_y+0.1"/>
                                          </p:val>
                                        </p:tav>
                                      </p:tavLst>
                                    </p:anim>
                                    <p:anim calcmode="lin" valueType="num">
                                      <p:cBhvr>
                                        <p:cTn id="17" dur="400" accel="100000" fill="hold">
                                          <p:stCondLst>
                                            <p:cond delay="1600"/>
                                          </p:stCondLst>
                                        </p:cTn>
                                        <p:tgtEl>
                                          <p:spTgt spid="11"/>
                                        </p:tgtEl>
                                        <p:attrNameLst>
                                          <p:attrName>ppt_x</p:attrName>
                                        </p:attrNameLst>
                                      </p:cBhvr>
                                      <p:tavLst>
                                        <p:tav tm="0">
                                          <p:val>
                                            <p:strVal val="#ppt_x-0.05"/>
                                          </p:val>
                                        </p:tav>
                                        <p:tav tm="100000">
                                          <p:val>
                                            <p:strVal val="#ppt_x"/>
                                          </p:val>
                                        </p:tav>
                                      </p:tavLst>
                                    </p:anim>
                                    <p:anim calcmode="lin" valueType="num">
                                      <p:cBhvr>
                                        <p:cTn id="18" dur="400" accel="100000" fill="hold">
                                          <p:stCondLst>
                                            <p:cond delay="1600"/>
                                          </p:stCondLst>
                                        </p:cTn>
                                        <p:tgtEl>
                                          <p:spTgt spid="11"/>
                                        </p:tgtEl>
                                        <p:attrNameLst>
                                          <p:attrName>ppt_y</p:attrName>
                                        </p:attrNameLst>
                                      </p:cBhvr>
                                      <p:tavLst>
                                        <p:tav tm="0">
                                          <p:val>
                                            <p:strVal val="#ppt_y+0.1"/>
                                          </p:val>
                                        </p:tav>
                                        <p:tav tm="100000">
                                          <p:val>
                                            <p:strVal val="#ppt_y"/>
                                          </p:val>
                                        </p:tav>
                                      </p:tavLst>
                                    </p:anim>
                                  </p:childTnLst>
                                </p:cTn>
                              </p:par>
                              <p:par>
                                <p:cTn id="19" presetID="35"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2000"/>
                                        <p:tgtEl>
                                          <p:spTgt spid="9"/>
                                        </p:tgtEl>
                                      </p:cBhvr>
                                    </p:animEffect>
                                    <p:anim calcmode="lin" valueType="num">
                                      <p:cBhvr>
                                        <p:cTn id="22" dur="2000" fill="hold"/>
                                        <p:tgtEl>
                                          <p:spTgt spid="9"/>
                                        </p:tgtEl>
                                        <p:attrNameLst>
                                          <p:attrName>style.rotation</p:attrName>
                                        </p:attrNameLst>
                                      </p:cBhvr>
                                      <p:tavLst>
                                        <p:tav tm="0">
                                          <p:val>
                                            <p:fltVal val="720"/>
                                          </p:val>
                                        </p:tav>
                                        <p:tav tm="100000">
                                          <p:val>
                                            <p:fltVal val="0"/>
                                          </p:val>
                                        </p:tav>
                                      </p:tavLst>
                                    </p:anim>
                                    <p:anim calcmode="lin" valueType="num">
                                      <p:cBhvr>
                                        <p:cTn id="23" dur="2000" fill="hold"/>
                                        <p:tgtEl>
                                          <p:spTgt spid="9"/>
                                        </p:tgtEl>
                                        <p:attrNameLst>
                                          <p:attrName>ppt_h</p:attrName>
                                        </p:attrNameLst>
                                      </p:cBhvr>
                                      <p:tavLst>
                                        <p:tav tm="0">
                                          <p:val>
                                            <p:fltVal val="0"/>
                                          </p:val>
                                        </p:tav>
                                        <p:tav tm="100000">
                                          <p:val>
                                            <p:strVal val="#ppt_h"/>
                                          </p:val>
                                        </p:tav>
                                      </p:tavLst>
                                    </p:anim>
                                    <p:anim calcmode="lin" valueType="num">
                                      <p:cBhvr>
                                        <p:cTn id="24" dur="2000" fill="hold"/>
                                        <p:tgtEl>
                                          <p:spTgt spid="9"/>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642194"/>
          </a:xfrm>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tt-RU"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Музейда Бөек Ватан сугышы бүлеге</a:t>
            </a:r>
            <a:r>
              <a:rPr lang="ru-RU"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r>
            <a:br>
              <a:rPr lang="ru-RU"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br>
            <a:endParaRPr lang="ru-RU"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 name="Текст 2"/>
          <p:cNvSpPr>
            <a:spLocks noGrp="1"/>
          </p:cNvSpPr>
          <p:nvPr>
            <p:ph type="body" idx="1"/>
          </p:nvPr>
        </p:nvSpPr>
        <p:spPr>
          <a:xfrm>
            <a:off x="338087" y="1412776"/>
            <a:ext cx="4040188" cy="1029791"/>
          </a:xfrm>
        </p:spPr>
        <p:txBody>
          <a:bodyPr>
            <a:normAutofit fontScale="77500" lnSpcReduction="20000"/>
          </a:bodyPr>
          <a:lstStyle/>
          <a:p>
            <a:r>
              <a:rPr lang="tt-RU" dirty="0" smtClean="0">
                <a:solidFill>
                  <a:srgbClr val="7030A0"/>
                </a:solidFill>
              </a:rPr>
              <a:t>Сугыш елларын хәтерләтүче истәлекләр дә музейда урын алган. Алар безгә сугыш фаҗигасен искә төшереп торалар.</a:t>
            </a:r>
            <a:endParaRPr lang="ru-RU" dirty="0">
              <a:solidFill>
                <a:srgbClr val="7030A0"/>
              </a:solidFill>
            </a:endParaRPr>
          </a:p>
        </p:txBody>
      </p:sp>
      <p:pic>
        <p:nvPicPr>
          <p:cNvPr id="10" name="Содержимое 9" descr="100_7948.JPG"/>
          <p:cNvPicPr>
            <a:picLocks noGrp="1" noChangeAspect="1"/>
          </p:cNvPicPr>
          <p:nvPr>
            <p:ph sz="quarter" idx="4"/>
          </p:nvPr>
        </p:nvPicPr>
        <p:blipFill>
          <a:blip r:embed="rId2" cstate="print"/>
          <a:stretch>
            <a:fillRect/>
          </a:stretch>
        </p:blipFill>
        <p:spPr>
          <a:xfrm>
            <a:off x="4788024" y="1340768"/>
            <a:ext cx="4041775" cy="30313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Содержимое 8" descr="100_7943.JPG"/>
          <p:cNvPicPr>
            <a:picLocks noGrp="1" noChangeAspect="1"/>
          </p:cNvPicPr>
          <p:nvPr>
            <p:ph sz="half" idx="2"/>
          </p:nvPr>
        </p:nvPicPr>
        <p:blipFill>
          <a:blip r:embed="rId3" cstate="print"/>
          <a:stretch>
            <a:fillRect/>
          </a:stretch>
        </p:blipFill>
        <p:spPr>
          <a:xfrm>
            <a:off x="3491880" y="3501008"/>
            <a:ext cx="4040188" cy="303014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Picture 2" descr="IMG_0818"/>
          <p:cNvPicPr>
            <a:picLocks noChangeAspect="1" noChangeArrowheads="1"/>
          </p:cNvPicPr>
          <p:nvPr/>
        </p:nvPicPr>
        <p:blipFill>
          <a:blip r:embed="rId4" cstate="print"/>
          <a:srcRect/>
          <a:stretch>
            <a:fillRect/>
          </a:stretch>
        </p:blipFill>
        <p:spPr bwMode="auto">
          <a:xfrm>
            <a:off x="323528" y="2564904"/>
            <a:ext cx="2808312" cy="3744416"/>
          </a:xfrm>
          <a:prstGeom prst="rect">
            <a:avLst/>
          </a:prstGeom>
          <a:noFill/>
          <a:ln w="9525">
            <a:noFill/>
            <a:miter lim="800000"/>
            <a:headEnd/>
            <a:tailEnd/>
          </a:ln>
        </p:spPr>
      </p:pic>
    </p:spTree>
  </p:cSld>
  <p:clrMapOvr>
    <a:masterClrMapping/>
  </p:clrMapOvr>
  <p:transition spd="med">
    <p:pull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2000" fill="hold"/>
                                        <p:tgtEl>
                                          <p:spTgt spid="10"/>
                                        </p:tgtEl>
                                        <p:attrNameLst>
                                          <p:attrName>ppt_w</p:attrName>
                                        </p:attrNameLst>
                                      </p:cBhvr>
                                      <p:tavLst>
                                        <p:tav tm="0">
                                          <p:val>
                                            <p:strVal val="#ppt_w*0.05"/>
                                          </p:val>
                                        </p:tav>
                                        <p:tav tm="100000">
                                          <p:val>
                                            <p:strVal val="#ppt_w"/>
                                          </p:val>
                                        </p:tav>
                                      </p:tavLst>
                                    </p:anim>
                                    <p:anim calcmode="lin" valueType="num">
                                      <p:cBhvr>
                                        <p:cTn id="8" dur="2000" fill="hold"/>
                                        <p:tgtEl>
                                          <p:spTgt spid="10"/>
                                        </p:tgtEl>
                                        <p:attrNameLst>
                                          <p:attrName>ppt_h</p:attrName>
                                        </p:attrNameLst>
                                      </p:cBhvr>
                                      <p:tavLst>
                                        <p:tav tm="0">
                                          <p:val>
                                            <p:strVal val="#ppt_h"/>
                                          </p:val>
                                        </p:tav>
                                        <p:tav tm="100000">
                                          <p:val>
                                            <p:strVal val="#ppt_h"/>
                                          </p:val>
                                        </p:tav>
                                      </p:tavLst>
                                    </p:anim>
                                    <p:anim calcmode="lin" valueType="num">
                                      <p:cBhvr>
                                        <p:cTn id="9" dur="2000" fill="hold"/>
                                        <p:tgtEl>
                                          <p:spTgt spid="10"/>
                                        </p:tgtEl>
                                        <p:attrNameLst>
                                          <p:attrName>ppt_x</p:attrName>
                                        </p:attrNameLst>
                                      </p:cBhvr>
                                      <p:tavLst>
                                        <p:tav tm="0">
                                          <p:val>
                                            <p:strVal val="#ppt_x-.2"/>
                                          </p:val>
                                        </p:tav>
                                        <p:tav tm="100000">
                                          <p:val>
                                            <p:strVal val="#ppt_x"/>
                                          </p:val>
                                        </p:tav>
                                      </p:tavLst>
                                    </p:anim>
                                    <p:anim calcmode="lin" valueType="num">
                                      <p:cBhvr>
                                        <p:cTn id="10" dur="2000" fill="hold"/>
                                        <p:tgtEl>
                                          <p:spTgt spid="10"/>
                                        </p:tgtEl>
                                        <p:attrNameLst>
                                          <p:attrName>ppt_y</p:attrName>
                                        </p:attrNameLst>
                                      </p:cBhvr>
                                      <p:tavLst>
                                        <p:tav tm="0">
                                          <p:val>
                                            <p:strVal val="#ppt_y"/>
                                          </p:val>
                                        </p:tav>
                                        <p:tav tm="100000">
                                          <p:val>
                                            <p:strVal val="#ppt_y"/>
                                          </p:val>
                                        </p:tav>
                                      </p:tavLst>
                                    </p:anim>
                                    <p:animEffect transition="in" filter="fade">
                                      <p:cBhvr>
                                        <p:cTn id="11" dur="2000"/>
                                        <p:tgtEl>
                                          <p:spTgt spid="10"/>
                                        </p:tgtEl>
                                      </p:cBhvr>
                                    </p:animEffect>
                                  </p:childTnLst>
                                </p:cTn>
                              </p:par>
                              <p:par>
                                <p:cTn id="12" presetID="31" presetClass="entr" presetSubtype="0" fill="hold" nodeType="withEffect">
                                  <p:stCondLst>
                                    <p:cond delay="0"/>
                                  </p:stCondLst>
                                  <p:iterate type="lt">
                                    <p:tmPct val="5000"/>
                                  </p:iterate>
                                  <p:childTnLst>
                                    <p:set>
                                      <p:cBhvr>
                                        <p:cTn id="13" dur="1" fill="hold">
                                          <p:stCondLst>
                                            <p:cond delay="0"/>
                                          </p:stCondLst>
                                        </p:cTn>
                                        <p:tgtEl>
                                          <p:spTgt spid="11"/>
                                        </p:tgtEl>
                                        <p:attrNameLst>
                                          <p:attrName>style.visibility</p:attrName>
                                        </p:attrNameLst>
                                      </p:cBhvr>
                                      <p:to>
                                        <p:strVal val="visible"/>
                                      </p:to>
                                    </p:set>
                                    <p:anim calcmode="lin" valueType="num">
                                      <p:cBhvr>
                                        <p:cTn id="14" dur="2000" fill="hold"/>
                                        <p:tgtEl>
                                          <p:spTgt spid="11"/>
                                        </p:tgtEl>
                                        <p:attrNameLst>
                                          <p:attrName>ppt_w</p:attrName>
                                        </p:attrNameLst>
                                      </p:cBhvr>
                                      <p:tavLst>
                                        <p:tav tm="0">
                                          <p:val>
                                            <p:fltVal val="0"/>
                                          </p:val>
                                        </p:tav>
                                        <p:tav tm="100000">
                                          <p:val>
                                            <p:strVal val="#ppt_w"/>
                                          </p:val>
                                        </p:tav>
                                      </p:tavLst>
                                    </p:anim>
                                    <p:anim calcmode="lin" valueType="num">
                                      <p:cBhvr>
                                        <p:cTn id="15" dur="2000" fill="hold"/>
                                        <p:tgtEl>
                                          <p:spTgt spid="11"/>
                                        </p:tgtEl>
                                        <p:attrNameLst>
                                          <p:attrName>ppt_h</p:attrName>
                                        </p:attrNameLst>
                                      </p:cBhvr>
                                      <p:tavLst>
                                        <p:tav tm="0">
                                          <p:val>
                                            <p:fltVal val="0"/>
                                          </p:val>
                                        </p:tav>
                                        <p:tav tm="100000">
                                          <p:val>
                                            <p:strVal val="#ppt_h"/>
                                          </p:val>
                                        </p:tav>
                                      </p:tavLst>
                                    </p:anim>
                                    <p:anim calcmode="lin" valueType="num">
                                      <p:cBhvr>
                                        <p:cTn id="16" dur="2000" fill="hold"/>
                                        <p:tgtEl>
                                          <p:spTgt spid="11"/>
                                        </p:tgtEl>
                                        <p:attrNameLst>
                                          <p:attrName>style.rotation</p:attrName>
                                        </p:attrNameLst>
                                      </p:cBhvr>
                                      <p:tavLst>
                                        <p:tav tm="0">
                                          <p:val>
                                            <p:fltVal val="90"/>
                                          </p:val>
                                        </p:tav>
                                        <p:tav tm="100000">
                                          <p:val>
                                            <p:fltVal val="0"/>
                                          </p:val>
                                        </p:tav>
                                      </p:tavLst>
                                    </p:anim>
                                    <p:animEffect transition="in" filter="fade">
                                      <p:cBhvr>
                                        <p:cTn id="17" dur="2000"/>
                                        <p:tgtEl>
                                          <p:spTgt spid="11"/>
                                        </p:tgtEl>
                                      </p:cBhvr>
                                    </p:animEffect>
                                  </p:childTnLst>
                                </p:cTn>
                              </p:par>
                              <p:par>
                                <p:cTn id="18" presetID="47"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2000"/>
                                        <p:tgtEl>
                                          <p:spTgt spid="9"/>
                                        </p:tgtEl>
                                      </p:cBhvr>
                                    </p:animEffect>
                                    <p:anim calcmode="lin" valueType="num">
                                      <p:cBhvr>
                                        <p:cTn id="21" dur="2000" fill="hold"/>
                                        <p:tgtEl>
                                          <p:spTgt spid="9"/>
                                        </p:tgtEl>
                                        <p:attrNameLst>
                                          <p:attrName>ppt_x</p:attrName>
                                        </p:attrNameLst>
                                      </p:cBhvr>
                                      <p:tavLst>
                                        <p:tav tm="0">
                                          <p:val>
                                            <p:strVal val="#ppt_x"/>
                                          </p:val>
                                        </p:tav>
                                        <p:tav tm="100000">
                                          <p:val>
                                            <p:strVal val="#ppt_x"/>
                                          </p:val>
                                        </p:tav>
                                      </p:tavLst>
                                    </p:anim>
                                    <p:anim calcmode="lin" valueType="num">
                                      <p:cBhvr>
                                        <p:cTn id="22" dur="2000" fill="hold"/>
                                        <p:tgtEl>
                                          <p:spTgt spid="9"/>
                                        </p:tgtEl>
                                        <p:attrNameLst>
                                          <p:attrName>ppt_y</p:attrName>
                                        </p:attrNameLst>
                                      </p:cBhvr>
                                      <p:tavLst>
                                        <p:tav tm="0">
                                          <p:val>
                                            <p:strVal val="#ppt_y-.1"/>
                                          </p:val>
                                        </p:tav>
                                        <p:tav tm="100000">
                                          <p:val>
                                            <p:strVal val="#ppt_y"/>
                                          </p:val>
                                        </p:tav>
                                      </p:tavLst>
                                    </p:anim>
                                  </p:childTnLst>
                                </p:cTn>
                              </p:par>
                              <p:par>
                                <p:cTn id="23" presetID="16" presetClass="entr" presetSubtype="37"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barn(outVertical)">
                                      <p:cBhvr>
                                        <p:cTn id="25"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tt-RU" dirty="0" smtClean="0">
                <a:solidFill>
                  <a:srgbClr val="FF0000"/>
                </a:solidFill>
              </a:rPr>
              <a:t>Кыңгыраулы мәктәп еллары</a:t>
            </a:r>
            <a:endParaRPr lang="ru-RU" dirty="0">
              <a:solidFill>
                <a:srgbClr val="FF0000"/>
              </a:solidFill>
            </a:endParaRPr>
          </a:p>
        </p:txBody>
      </p:sp>
      <p:sp>
        <p:nvSpPr>
          <p:cNvPr id="3" name="Текст 2"/>
          <p:cNvSpPr>
            <a:spLocks noGrp="1"/>
          </p:cNvSpPr>
          <p:nvPr>
            <p:ph type="body" idx="1"/>
          </p:nvPr>
        </p:nvSpPr>
        <p:spPr>
          <a:xfrm>
            <a:off x="467544" y="1340768"/>
            <a:ext cx="8147248" cy="1800200"/>
          </a:xfrm>
        </p:spPr>
        <p:txBody>
          <a:bodyPr>
            <a:normAutofit fontScale="85000" lnSpcReduction="20000"/>
          </a:bodyPr>
          <a:lstStyle/>
          <a:p>
            <a:pPr algn="just"/>
            <a:r>
              <a:rPr lang="tt-RU" dirty="0" smtClean="0">
                <a:solidFill>
                  <a:srgbClr val="0070C0"/>
                </a:solidFill>
                <a:latin typeface="Times New Roman" pitchFamily="18" charset="0"/>
                <a:cs typeface="Times New Roman" pitchFamily="18" charset="0"/>
              </a:rPr>
              <a:t>“Мәктәбем-горурлыгым”  бүлегендә мәктәпнең бер гасырлык тарихы, аның директорлары, укыткан укытучылар, чыгарылыш укучылары турында материаллар, альбомнар, ветеран укытучыларның, элекке укучыларының истәлекләре, уку алдынгыларының, медалистларның фотографияләре тупланган. Пионер тарихына караган экспонатлар - галстуклар, значоклар, байраклар, укучы формасы бар. </a:t>
            </a:r>
            <a:endParaRPr lang="ru-RU" dirty="0" smtClean="0">
              <a:solidFill>
                <a:srgbClr val="0070C0"/>
              </a:solidFill>
              <a:latin typeface="Times New Roman" pitchFamily="18" charset="0"/>
              <a:cs typeface="Times New Roman" pitchFamily="18" charset="0"/>
            </a:endParaRPr>
          </a:p>
          <a:p>
            <a:endParaRPr lang="ru-RU" dirty="0"/>
          </a:p>
        </p:txBody>
      </p:sp>
      <p:pic>
        <p:nvPicPr>
          <p:cNvPr id="9" name="Picture 6" descr="100_7945"/>
          <p:cNvPicPr>
            <a:picLocks noGrp="1" noChangeAspect="1" noChangeArrowheads="1"/>
          </p:cNvPicPr>
          <p:nvPr>
            <p:ph sz="quarter" idx="4"/>
          </p:nvPr>
        </p:nvPicPr>
        <p:blipFill>
          <a:blip r:embed="rId2" cstate="print">
            <a:extLst>
              <a:ext uri="{28A0092B-C50C-407E-A947-70E740481C1C}">
                <a14:useLocalDpi xmlns="" xmlns:a14="http://schemas.microsoft.com/office/drawing/2010/main" val="0"/>
              </a:ext>
            </a:extLst>
          </a:blip>
          <a:srcRect/>
          <a:stretch>
            <a:fillRect/>
          </a:stretch>
        </p:blipFill>
        <p:spPr>
          <a:xfrm>
            <a:off x="4818461" y="2694006"/>
            <a:ext cx="4041775" cy="2910147"/>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pic>
        <p:nvPicPr>
          <p:cNvPr id="10" name="Picture 7" descr="100_7946"/>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26691" y="3140968"/>
            <a:ext cx="4176464" cy="31318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cSld>
  <p:clrMapOvr>
    <a:masterClrMapping/>
  </p:clrMapOvr>
  <p:transition spd="med">
    <p:wheel spokes="2"/>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tt-RU" dirty="0" smtClean="0">
                <a:solidFill>
                  <a:srgbClr val="FF0000"/>
                </a:solidFill>
              </a:rPr>
              <a:t>Шаулы мәктәп еллары</a:t>
            </a:r>
            <a:endParaRPr lang="ru-RU" dirty="0">
              <a:solidFill>
                <a:srgbClr val="FF0000"/>
              </a:solidFill>
            </a:endParaRPr>
          </a:p>
        </p:txBody>
      </p:sp>
      <p:sp>
        <p:nvSpPr>
          <p:cNvPr id="3" name="Текст 2"/>
          <p:cNvSpPr>
            <a:spLocks noGrp="1"/>
          </p:cNvSpPr>
          <p:nvPr>
            <p:ph type="body" idx="1"/>
          </p:nvPr>
        </p:nvSpPr>
        <p:spPr>
          <a:xfrm>
            <a:off x="323528" y="620688"/>
            <a:ext cx="4317876" cy="2592287"/>
          </a:xfrm>
        </p:spPr>
        <p:txBody>
          <a:bodyPr>
            <a:normAutofit/>
          </a:bodyPr>
          <a:lstStyle/>
          <a:p>
            <a:pPr algn="just"/>
            <a:r>
              <a:rPr lang="tt-RU" dirty="0" smtClean="0">
                <a:solidFill>
                  <a:schemeClr val="tx2"/>
                </a:solidFill>
                <a:latin typeface="Times New Roman" pitchFamily="18" charset="0"/>
                <a:cs typeface="Times New Roman" pitchFamily="18" charset="0"/>
              </a:rPr>
              <a:t>Пионер тарихына караган экспонатлар - галстуклар, значоклар, байраклар, укучы формасы бар. </a:t>
            </a:r>
            <a:endParaRPr lang="ru-RU" dirty="0" smtClean="0">
              <a:solidFill>
                <a:schemeClr val="tx2"/>
              </a:solidFill>
              <a:latin typeface="Times New Roman" pitchFamily="18" charset="0"/>
              <a:cs typeface="Times New Roman" pitchFamily="18" charset="0"/>
            </a:endParaRPr>
          </a:p>
          <a:p>
            <a:pPr algn="just"/>
            <a:endParaRPr lang="ru-RU" dirty="0"/>
          </a:p>
        </p:txBody>
      </p:sp>
      <p:pic>
        <p:nvPicPr>
          <p:cNvPr id="7" name="Содержимое 6" descr="му.JPG"/>
          <p:cNvPicPr>
            <a:picLocks noGrp="1" noChangeAspect="1"/>
          </p:cNvPicPr>
          <p:nvPr>
            <p:ph sz="half" idx="2"/>
          </p:nvPr>
        </p:nvPicPr>
        <p:blipFill>
          <a:blip r:embed="rId2" cstate="print"/>
          <a:stretch>
            <a:fillRect/>
          </a:stretch>
        </p:blipFill>
        <p:spPr>
          <a:xfrm>
            <a:off x="395536" y="3356992"/>
            <a:ext cx="4040188" cy="303014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Содержимое 7" descr="100_7946.JPG"/>
          <p:cNvPicPr>
            <a:picLocks noGrp="1" noChangeAspect="1"/>
          </p:cNvPicPr>
          <p:nvPr>
            <p:ph sz="quarter" idx="4"/>
          </p:nvPr>
        </p:nvPicPr>
        <p:blipFill>
          <a:blip r:embed="rId3" cstate="print"/>
          <a:stretch>
            <a:fillRect/>
          </a:stretch>
        </p:blipFill>
        <p:spPr>
          <a:xfrm>
            <a:off x="4860032" y="836712"/>
            <a:ext cx="4041775" cy="30313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Содержимое 7" descr="100_7942.JPG"/>
          <p:cNvPicPr>
            <a:picLocks noChangeAspect="1"/>
          </p:cNvPicPr>
          <p:nvPr/>
        </p:nvPicPr>
        <p:blipFill>
          <a:blip r:embed="rId4" cstate="print"/>
          <a:stretch>
            <a:fillRect/>
          </a:stretch>
        </p:blipFill>
        <p:spPr>
          <a:xfrm>
            <a:off x="4499992" y="3645024"/>
            <a:ext cx="4041775" cy="3031331"/>
          </a:xfrm>
          <a:prstGeom prst="rect">
            <a:avLst/>
          </a:prstGeom>
        </p:spPr>
      </p:pic>
    </p:spTree>
  </p:cSld>
  <p:clrMapOvr>
    <a:masterClrMapping/>
  </p:clrMapOvr>
  <p:transition spd="med">
    <p:wheel spokes="3"/>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Horizontal)">
                                      <p:cBhvr>
                                        <p:cTn id="7" dur="2000"/>
                                        <p:tgtEl>
                                          <p:spTgt spid="7"/>
                                        </p:tgtEl>
                                      </p:cBhvr>
                                    </p:animEffect>
                                  </p:childTnLst>
                                </p:cTn>
                              </p:par>
                              <p:par>
                                <p:cTn id="8" presetID="24"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 to="" calcmode="lin" valueType="num">
                                      <p:cBhvr>
                                        <p:cTn id="10" dur="1" fill="hold"/>
                                        <p:tgtEl>
                                          <p:spTgt spid="8"/>
                                        </p:tgtEl>
                                        <p:attrNameLst>
                                          <p:attrName/>
                                        </p:attrNameLst>
                                      </p:cBhvr>
                                    </p:anim>
                                  </p:childTnLst>
                                </p:cTn>
                              </p:par>
                              <p:par>
                                <p:cTn id="11" presetID="2" presetClass="entr" presetSubtype="6"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2000" fill="hold"/>
                                        <p:tgtEl>
                                          <p:spTgt spid="9"/>
                                        </p:tgtEl>
                                        <p:attrNameLst>
                                          <p:attrName>ppt_x</p:attrName>
                                        </p:attrNameLst>
                                      </p:cBhvr>
                                      <p:tavLst>
                                        <p:tav tm="0">
                                          <p:val>
                                            <p:strVal val="1+#ppt_w/2"/>
                                          </p:val>
                                        </p:tav>
                                        <p:tav tm="100000">
                                          <p:val>
                                            <p:strVal val="#ppt_x"/>
                                          </p:val>
                                        </p:tav>
                                      </p:tavLst>
                                    </p:anim>
                                    <p:anim calcmode="lin" valueType="num">
                                      <p:cBhvr additive="base">
                                        <p:cTn id="14" dur="2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7733" y="404664"/>
            <a:ext cx="8229600" cy="706090"/>
          </a:xfrm>
        </p:spPr>
        <p:txBody>
          <a:bodyPr>
            <a:normAutofit fontScale="90000"/>
          </a:bodyPr>
          <a:lstStyle/>
          <a:p>
            <a:r>
              <a:rPr lang="tt-RU" b="1" dirty="0" smtClean="0">
                <a:solidFill>
                  <a:schemeClr val="accent2">
                    <a:lumMod val="75000"/>
                  </a:schemeClr>
                </a:solidFill>
              </a:rPr>
              <a:t>Музейда – солдат хатлары</a:t>
            </a:r>
            <a:r>
              <a:rPr lang="ru-RU" dirty="0" smtClean="0"/>
              <a:t/>
            </a:r>
            <a:br>
              <a:rPr lang="ru-RU" dirty="0" smtClean="0"/>
            </a:br>
            <a:endParaRPr lang="ru-RU" dirty="0"/>
          </a:p>
        </p:txBody>
      </p:sp>
      <p:sp>
        <p:nvSpPr>
          <p:cNvPr id="3" name="Текст 2"/>
          <p:cNvSpPr>
            <a:spLocks noGrp="1"/>
          </p:cNvSpPr>
          <p:nvPr>
            <p:ph type="body" idx="1"/>
          </p:nvPr>
        </p:nvSpPr>
        <p:spPr>
          <a:xfrm>
            <a:off x="252228" y="764704"/>
            <a:ext cx="5255876" cy="855786"/>
          </a:xfrm>
        </p:spPr>
        <p:txBody>
          <a:bodyPr>
            <a:normAutofit fontScale="70000" lnSpcReduction="20000"/>
          </a:bodyPr>
          <a:lstStyle/>
          <a:p>
            <a:r>
              <a:rPr lang="tt-RU" dirty="0" smtClean="0">
                <a:solidFill>
                  <a:srgbClr val="C00000"/>
                </a:solidFill>
              </a:rPr>
              <a:t>Музейда шулай ук фронттан килгән хатлар да урын алган.Аларда сугышчыларның туган  нигезләрен юксынулары,  гаиләләрен сагынулары сурәтләнгән.</a:t>
            </a:r>
            <a:endParaRPr lang="ru-RU" dirty="0">
              <a:solidFill>
                <a:srgbClr val="C00000"/>
              </a:solidFill>
            </a:endParaRPr>
          </a:p>
        </p:txBody>
      </p:sp>
      <p:pic>
        <p:nvPicPr>
          <p:cNvPr id="1027" name="Picture 3" descr="IMG_0811"/>
          <p:cNvPicPr>
            <a:picLocks noChangeAspect="1" noChangeArrowheads="1"/>
          </p:cNvPicPr>
          <p:nvPr/>
        </p:nvPicPr>
        <p:blipFill>
          <a:blip r:embed="rId2" cstate="print"/>
          <a:srcRect/>
          <a:stretch>
            <a:fillRect/>
          </a:stretch>
        </p:blipFill>
        <p:spPr bwMode="auto">
          <a:xfrm rot="21358538">
            <a:off x="335818" y="4047804"/>
            <a:ext cx="3358597" cy="2520280"/>
          </a:xfrm>
          <a:prstGeom prst="rect">
            <a:avLst/>
          </a:prstGeom>
          <a:noFill/>
          <a:ln w="9525">
            <a:noFill/>
            <a:miter lim="800000"/>
            <a:headEnd/>
            <a:tailEnd/>
          </a:ln>
        </p:spPr>
      </p:pic>
      <p:pic>
        <p:nvPicPr>
          <p:cNvPr id="1028" name="Picture 4" descr="Отсканировано 14"/>
          <p:cNvPicPr>
            <a:picLocks noChangeAspect="1" noChangeArrowheads="1"/>
          </p:cNvPicPr>
          <p:nvPr/>
        </p:nvPicPr>
        <p:blipFill>
          <a:blip r:embed="rId3" cstate="print"/>
          <a:srcRect/>
          <a:stretch>
            <a:fillRect/>
          </a:stretch>
        </p:blipFill>
        <p:spPr bwMode="auto">
          <a:xfrm rot="21433364">
            <a:off x="2004119" y="1685454"/>
            <a:ext cx="2544174" cy="3346800"/>
          </a:xfrm>
          <a:prstGeom prst="rect">
            <a:avLst/>
          </a:prstGeom>
          <a:noFill/>
          <a:ln w="9525">
            <a:noFill/>
            <a:miter lim="800000"/>
            <a:headEnd/>
            <a:tailEnd/>
          </a:ln>
        </p:spPr>
      </p:pic>
      <p:pic>
        <p:nvPicPr>
          <p:cNvPr id="1029" name="Picture 5" descr="IMG_0819"/>
          <p:cNvPicPr>
            <a:picLocks noChangeAspect="1" noChangeArrowheads="1"/>
          </p:cNvPicPr>
          <p:nvPr/>
        </p:nvPicPr>
        <p:blipFill>
          <a:blip r:embed="rId4" cstate="print"/>
          <a:srcRect/>
          <a:stretch>
            <a:fillRect/>
          </a:stretch>
        </p:blipFill>
        <p:spPr bwMode="auto">
          <a:xfrm rot="408476">
            <a:off x="4499992" y="4365104"/>
            <a:ext cx="2976898" cy="2233340"/>
          </a:xfrm>
          <a:prstGeom prst="rect">
            <a:avLst/>
          </a:prstGeom>
          <a:noFill/>
          <a:ln w="9525">
            <a:noFill/>
            <a:miter lim="800000"/>
            <a:headEnd/>
            <a:tailEnd/>
          </a:ln>
        </p:spPr>
      </p:pic>
      <p:pic>
        <p:nvPicPr>
          <p:cNvPr id="13" name="Содержимое 11" descr="100_7939.JPG"/>
          <p:cNvPicPr>
            <a:picLocks noChangeAspect="1"/>
          </p:cNvPicPr>
          <p:nvPr/>
        </p:nvPicPr>
        <p:blipFill>
          <a:blip r:embed="rId5" cstate="print"/>
          <a:stretch>
            <a:fillRect/>
          </a:stretch>
        </p:blipFill>
        <p:spPr>
          <a:xfrm rot="345226">
            <a:off x="5436095" y="1225766"/>
            <a:ext cx="3214191" cy="2808312"/>
          </a:xfrm>
          <a:prstGeom prst="rect">
            <a:avLst/>
          </a:prstGeom>
        </p:spPr>
      </p:pic>
    </p:spTree>
  </p:cSld>
  <p:clrMapOvr>
    <a:masterClrMapping/>
  </p:clrMapOvr>
  <p:transition spd="med">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strips(downLeft)">
                                      <p:cBhvr>
                                        <p:cTn id="7" dur="2000"/>
                                        <p:tgtEl>
                                          <p:spTgt spid="1028"/>
                                        </p:tgtEl>
                                      </p:cBhvr>
                                    </p:animEffect>
                                  </p:childTnLst>
                                </p:cTn>
                              </p:par>
                              <p:par>
                                <p:cTn id="8" presetID="18" presetClass="entr" presetSubtype="3"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strips(upRight)">
                                      <p:cBhvr>
                                        <p:cTn id="10" dur="2000"/>
                                        <p:tgtEl>
                                          <p:spTgt spid="13"/>
                                        </p:tgtEl>
                                      </p:cBhvr>
                                    </p:animEffect>
                                  </p:childTnLst>
                                </p:cTn>
                              </p:par>
                              <p:par>
                                <p:cTn id="11" presetID="18" presetClass="entr" presetSubtype="9" fill="hold" nodeType="withEffect">
                                  <p:stCondLst>
                                    <p:cond delay="0"/>
                                  </p:stCondLst>
                                  <p:childTnLst>
                                    <p:set>
                                      <p:cBhvr>
                                        <p:cTn id="12" dur="1" fill="hold">
                                          <p:stCondLst>
                                            <p:cond delay="0"/>
                                          </p:stCondLst>
                                        </p:cTn>
                                        <p:tgtEl>
                                          <p:spTgt spid="1029"/>
                                        </p:tgtEl>
                                        <p:attrNameLst>
                                          <p:attrName>style.visibility</p:attrName>
                                        </p:attrNameLst>
                                      </p:cBhvr>
                                      <p:to>
                                        <p:strVal val="visible"/>
                                      </p:to>
                                    </p:set>
                                    <p:animEffect transition="in" filter="strips(upLeft)">
                                      <p:cBhvr>
                                        <p:cTn id="13" dur="2000"/>
                                        <p:tgtEl>
                                          <p:spTgt spid="1029"/>
                                        </p:tgtEl>
                                      </p:cBhvr>
                                    </p:animEffect>
                                  </p:childTnLst>
                                </p:cTn>
                              </p:par>
                              <p:par>
                                <p:cTn id="14" presetID="18" presetClass="entr" presetSubtype="6" fill="hold" nodeType="withEffect">
                                  <p:stCondLst>
                                    <p:cond delay="0"/>
                                  </p:stCondLst>
                                  <p:childTnLst>
                                    <p:set>
                                      <p:cBhvr>
                                        <p:cTn id="15" dur="1" fill="hold">
                                          <p:stCondLst>
                                            <p:cond delay="0"/>
                                          </p:stCondLst>
                                        </p:cTn>
                                        <p:tgtEl>
                                          <p:spTgt spid="1027"/>
                                        </p:tgtEl>
                                        <p:attrNameLst>
                                          <p:attrName>style.visibility</p:attrName>
                                        </p:attrNameLst>
                                      </p:cBhvr>
                                      <p:to>
                                        <p:strVal val="visible"/>
                                      </p:to>
                                    </p:set>
                                    <p:animEffect transition="in" filter="strips(downRight)">
                                      <p:cBhvr>
                                        <p:cTn id="16"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268</TotalTime>
  <Words>645</Words>
  <Application>Microsoft Office PowerPoint</Application>
  <PresentationFormat>Экран (4:3)</PresentationFormat>
  <Paragraphs>38</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Музейларда туган як  тарихының чагылышы</vt:lpstr>
      <vt:lpstr>Туган якны өйрәнү музее җитәкчебез</vt:lpstr>
      <vt:lpstr>Музейда экскурсияләр </vt:lpstr>
      <vt:lpstr>Якташларыбыз – Бөек Ватан сугышында</vt:lpstr>
      <vt:lpstr>“Авыллар тарихы”  бүлеге</vt:lpstr>
      <vt:lpstr>Музейда Бөек Ватан сугышы бүлеге </vt:lpstr>
      <vt:lpstr>Кыңгыраулы мәктәп еллары</vt:lpstr>
      <vt:lpstr>Шаулы мәктәп еллары</vt:lpstr>
      <vt:lpstr>Музейда – солдат хатлары </vt:lpstr>
      <vt:lpstr>“Нумизматика”   бүлеге</vt:lpstr>
      <vt:lpstr>Халкымның көндәлек тормышта кулланган әйберләре</vt:lpstr>
      <vt:lpstr>“Этнография” бүлеге </vt:lpstr>
      <vt:lpstr>Патриотик тәрбия юнәлешендә эшчәнлек нәтиҗәләре</vt:lpstr>
      <vt:lpstr>Мәктәбебез каршындагы данлыклы Геройлар аллеясы</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30</cp:revision>
  <dcterms:modified xsi:type="dcterms:W3CDTF">2012-02-29T06:01:08Z</dcterms:modified>
</cp:coreProperties>
</file>